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7" r:id="rId2"/>
    <p:sldId id="345" r:id="rId3"/>
    <p:sldId id="357" r:id="rId4"/>
    <p:sldId id="327" r:id="rId5"/>
    <p:sldId id="337" r:id="rId6"/>
    <p:sldId id="339" r:id="rId7"/>
    <p:sldId id="343" r:id="rId8"/>
    <p:sldId id="400" r:id="rId9"/>
    <p:sldId id="340" r:id="rId10"/>
    <p:sldId id="399" r:id="rId11"/>
    <p:sldId id="348" r:id="rId12"/>
    <p:sldId id="332" r:id="rId13"/>
    <p:sldId id="342" r:id="rId14"/>
    <p:sldId id="350" r:id="rId15"/>
    <p:sldId id="351" r:id="rId16"/>
    <p:sldId id="354" r:id="rId17"/>
    <p:sldId id="352" r:id="rId18"/>
    <p:sldId id="333" r:id="rId19"/>
    <p:sldId id="376" r:id="rId20"/>
    <p:sldId id="353" r:id="rId21"/>
    <p:sldId id="370" r:id="rId22"/>
    <p:sldId id="358" r:id="rId23"/>
    <p:sldId id="355" r:id="rId24"/>
    <p:sldId id="356" r:id="rId25"/>
    <p:sldId id="360" r:id="rId26"/>
    <p:sldId id="335" r:id="rId27"/>
    <p:sldId id="374" r:id="rId28"/>
    <p:sldId id="378" r:id="rId29"/>
    <p:sldId id="347" r:id="rId30"/>
    <p:sldId id="379" r:id="rId31"/>
    <p:sldId id="369" r:id="rId32"/>
    <p:sldId id="336" r:id="rId33"/>
    <p:sldId id="373" r:id="rId34"/>
    <p:sldId id="367" r:id="rId35"/>
    <p:sldId id="364" r:id="rId36"/>
    <p:sldId id="382" r:id="rId37"/>
    <p:sldId id="366" r:id="rId38"/>
    <p:sldId id="383" r:id="rId39"/>
    <p:sldId id="384" r:id="rId40"/>
    <p:sldId id="385" r:id="rId41"/>
    <p:sldId id="386" r:id="rId42"/>
    <p:sldId id="387" r:id="rId43"/>
    <p:sldId id="388" r:id="rId44"/>
    <p:sldId id="389" r:id="rId45"/>
    <p:sldId id="390" r:id="rId46"/>
    <p:sldId id="391" r:id="rId47"/>
    <p:sldId id="392" r:id="rId48"/>
    <p:sldId id="393" r:id="rId49"/>
    <p:sldId id="394" r:id="rId50"/>
    <p:sldId id="395" r:id="rId51"/>
    <p:sldId id="396" r:id="rId52"/>
    <p:sldId id="397" r:id="rId53"/>
    <p:sldId id="398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F0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691" autoAdjust="0"/>
    <p:restoredTop sz="94599"/>
  </p:normalViewPr>
  <p:slideViewPr>
    <p:cSldViewPr snapToGrid="0" snapToObjects="1">
      <p:cViewPr varScale="1">
        <p:scale>
          <a:sx n="105" d="100"/>
          <a:sy n="105" d="100"/>
        </p:scale>
        <p:origin x="1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F0E448-B5B7-F34A-BFF0-2ADB427D67E5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6D82-63F3-034C-B865-A4056734E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09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90664F-C4CD-3641-8E4E-9589698C9E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6287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36D82-63F3-034C-B865-A4056734E06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961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36D82-63F3-034C-B865-A4056734E06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536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36D82-63F3-034C-B865-A4056734E06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6701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36D82-63F3-034C-B865-A4056734E06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505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6D82-63F3-034C-B865-A4056734E06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369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6D82-63F3-034C-B865-A4056734E06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56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36D82-63F3-034C-B865-A4056734E06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43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36D82-63F3-034C-B865-A4056734E06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375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36D82-63F3-034C-B865-A4056734E06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382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36D82-63F3-034C-B865-A4056734E06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927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36D82-63F3-034C-B865-A4056734E06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358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36D82-63F3-034C-B865-A4056734E06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839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36D82-63F3-034C-B865-A4056734E06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056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36D82-63F3-034C-B865-A4056734E06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727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E86F5-C9AF-B54F-B9DC-2B2FA655F79B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4503E-7E56-214B-BEC9-625041C08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644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E86F5-C9AF-B54F-B9DC-2B2FA655F79B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4503E-7E56-214B-BEC9-625041C08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267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E86F5-C9AF-B54F-B9DC-2B2FA655F79B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4503E-7E56-214B-BEC9-625041C08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73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E86F5-C9AF-B54F-B9DC-2B2FA655F79B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4503E-7E56-214B-BEC9-625041C08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8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E86F5-C9AF-B54F-B9DC-2B2FA655F79B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4503E-7E56-214B-BEC9-625041C08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54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E86F5-C9AF-B54F-B9DC-2B2FA655F79B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4503E-7E56-214B-BEC9-625041C08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84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E86F5-C9AF-B54F-B9DC-2B2FA655F79B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4503E-7E56-214B-BEC9-625041C08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64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E86F5-C9AF-B54F-B9DC-2B2FA655F79B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4503E-7E56-214B-BEC9-625041C08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901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E86F5-C9AF-B54F-B9DC-2B2FA655F79B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4503E-7E56-214B-BEC9-625041C08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68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E86F5-C9AF-B54F-B9DC-2B2FA655F79B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4503E-7E56-214B-BEC9-625041C08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29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E86F5-C9AF-B54F-B9DC-2B2FA655F79B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4503E-7E56-214B-BEC9-625041C08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91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E86F5-C9AF-B54F-B9DC-2B2FA655F79B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4503E-7E56-214B-BEC9-625041C08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8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llev.com/cvogels425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iralzone.expasy.org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llev.com/cvogels425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lVk4NVIUh8?feature=oembed" TargetMode="External"/><Relationship Id="rId4" Type="http://schemas.openxmlformats.org/officeDocument/2006/relationships/hyperlink" Target="https://www.youtube.com/watch?v=plVk4NVIUh8&amp;t=1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ollev.com/cvogels425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ollev.com/cvogels425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ollev.com/cvogels425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Mz8B0nVZ4M?feature=oembed" TargetMode="External"/><Relationship Id="rId5" Type="http://schemas.openxmlformats.org/officeDocument/2006/relationships/hyperlink" Target="https://www.youtube.com/watch?v=qMz8B0nVZ4M" TargetMode="External"/><Relationship Id="rId4" Type="http://schemas.openxmlformats.org/officeDocument/2006/relationships/image" Target="../media/image41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F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033975"/>
            <a:ext cx="12192000" cy="944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9335" y="4247638"/>
            <a:ext cx="68546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EMD 531</a:t>
            </a:r>
          </a:p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Lecture 2</a:t>
            </a:r>
          </a:p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Chantal Vogels,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PhD</a:t>
            </a:r>
          </a:p>
          <a:p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3600" dirty="0">
              <a:solidFill>
                <a:schemeClr val="bg2">
                  <a:lumMod val="50000"/>
                </a:schemeClr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7481" y="1402960"/>
            <a:ext cx="115840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2">
                    <a:lumMod val="50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Microbial genetics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21" y="6227548"/>
            <a:ext cx="7561895" cy="45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32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6E2BF-01F3-4617-A1E7-CB29F981C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99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Genetic variation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35E00F-0D66-4A4B-94EE-CEA0FEA606D4}"/>
              </a:ext>
            </a:extLst>
          </p:cNvPr>
          <p:cNvSpPr txBox="1"/>
          <p:nvPr/>
        </p:nvSpPr>
        <p:spPr>
          <a:xfrm>
            <a:off x="809054" y="1179294"/>
            <a:ext cx="1470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Mutations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D2F1F-3A7E-4A13-A3A2-627BCD996B0A}"/>
              </a:ext>
            </a:extLst>
          </p:cNvPr>
          <p:cNvSpPr txBox="1"/>
          <p:nvPr/>
        </p:nvSpPr>
        <p:spPr>
          <a:xfrm>
            <a:off x="4220937" y="1179294"/>
            <a:ext cx="2759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Lateral gene transfer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1148C3-A7F8-4776-A6F9-70522E7B3391}"/>
              </a:ext>
            </a:extLst>
          </p:cNvPr>
          <p:cNvSpPr txBox="1"/>
          <p:nvPr/>
        </p:nvSpPr>
        <p:spPr>
          <a:xfrm>
            <a:off x="9480509" y="1115726"/>
            <a:ext cx="2070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Recombination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0A5FAF6-6A83-473B-BFC0-16EB127414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55" r="33435"/>
          <a:stretch/>
        </p:blipFill>
        <p:spPr bwMode="auto">
          <a:xfrm>
            <a:off x="3489267" y="2165069"/>
            <a:ext cx="4405438" cy="137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recombination">
            <a:extLst>
              <a:ext uri="{FF2B5EF4-FFF2-40B4-BE49-F238E27FC236}">
                <a16:creationId xmlns:a16="http://schemas.microsoft.com/office/drawing/2014/main" id="{40C44DFF-08F6-44A4-87FC-3CD3B9346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265" y="1702665"/>
            <a:ext cx="4388735" cy="483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Types of mutations what are genetic mutations?">
            <a:extLst>
              <a:ext uri="{FF2B5EF4-FFF2-40B4-BE49-F238E27FC236}">
                <a16:creationId xmlns:a16="http://schemas.microsoft.com/office/drawing/2014/main" id="{87EA5574-49B8-45F3-8EAA-314C6D5A07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977"/>
          <a:stretch/>
        </p:blipFill>
        <p:spPr bwMode="auto">
          <a:xfrm>
            <a:off x="265453" y="1853215"/>
            <a:ext cx="2557220" cy="157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Types of mutations what are genetic mutations?">
            <a:extLst>
              <a:ext uri="{FF2B5EF4-FFF2-40B4-BE49-F238E27FC236}">
                <a16:creationId xmlns:a16="http://schemas.microsoft.com/office/drawing/2014/main" id="{CCF7B8A6-0F13-45EF-96BE-B9E40382E9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35" r="21402"/>
          <a:stretch/>
        </p:blipFill>
        <p:spPr bwMode="auto">
          <a:xfrm>
            <a:off x="1148381" y="3313072"/>
            <a:ext cx="1862471" cy="157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ypes of mutations what are genetic mutations?">
            <a:extLst>
              <a:ext uri="{FF2B5EF4-FFF2-40B4-BE49-F238E27FC236}">
                <a16:creationId xmlns:a16="http://schemas.microsoft.com/office/drawing/2014/main" id="{45CF43AB-FDFB-4191-A09C-552FF61C57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29"/>
          <a:stretch/>
        </p:blipFill>
        <p:spPr bwMode="auto">
          <a:xfrm>
            <a:off x="1514093" y="4888857"/>
            <a:ext cx="1131046" cy="157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8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80833-AD59-43D9-8299-C2FFA48A5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875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Question 2: What is a potential mechanism that causes genetic change (e.g. mutations, recombination)?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89F63-F8CC-4F8F-8917-223EFEF7C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1CFF940-419A-4DCC-9C41-3127B403E850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>
                <a:hlinkClick r:id="rId3"/>
              </a:rPr>
              <a:t>PollEv.com/cvogels425</a:t>
            </a:r>
            <a:r>
              <a:rPr lang="en-US"/>
              <a:t> </a:t>
            </a:r>
          </a:p>
          <a:p>
            <a:pPr marL="0" indent="0">
              <a:buFont typeface="Arial"/>
              <a:buNone/>
            </a:pPr>
            <a:endParaRPr lang="en-US"/>
          </a:p>
          <a:p>
            <a:pPr marL="0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304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119" y="2846943"/>
            <a:ext cx="11544300" cy="88178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+mn-lt"/>
              </a:rPr>
              <a:t>Population dynamics</a:t>
            </a:r>
          </a:p>
        </p:txBody>
      </p:sp>
    </p:spTree>
    <p:extLst>
      <p:ext uri="{BB962C8B-B14F-4D97-AF65-F5344CB8AC3E}">
        <p14:creationId xmlns:p14="http://schemas.microsoft.com/office/powerpoint/2010/main" val="2926486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olmes et al. (2016) Evolution of Ebola.pdf - Adobe Acrobat Pro DC">
            <a:extLst>
              <a:ext uri="{FF2B5EF4-FFF2-40B4-BE49-F238E27FC236}">
                <a16:creationId xmlns:a16="http://schemas.microsoft.com/office/drawing/2014/main" id="{8C7ECCCE-238F-4170-8969-54C2EE5D23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35" t="22982" r="45726" b="14225"/>
          <a:stretch/>
        </p:blipFill>
        <p:spPr>
          <a:xfrm>
            <a:off x="6575462" y="815474"/>
            <a:ext cx="5703458" cy="60407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DE39AB-1507-4DD4-86E0-82C179AF6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2"/>
            <a:ext cx="12205014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Evolution is a result of changes in allele frequencies in populations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1CFE27-258C-45FC-97AB-81976AB2668A}"/>
              </a:ext>
            </a:extLst>
          </p:cNvPr>
          <p:cNvSpPr txBox="1"/>
          <p:nvPr/>
        </p:nvSpPr>
        <p:spPr>
          <a:xfrm>
            <a:off x="10078206" y="6577111"/>
            <a:ext cx="276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Holmes et al. (2016) Nature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85B0E8-5A5C-4376-90EA-195FFBA5B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Polymorphism = </a:t>
            </a:r>
          </a:p>
          <a:p>
            <a:pPr marL="0" indent="0">
              <a:buNone/>
            </a:pPr>
            <a:r>
              <a:rPr lang="en-US" dirty="0"/>
              <a:t>multiple variants in population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Image result for locus allele">
            <a:extLst>
              <a:ext uri="{FF2B5EF4-FFF2-40B4-BE49-F238E27FC236}">
                <a16:creationId xmlns:a16="http://schemas.microsoft.com/office/drawing/2014/main" id="{52EE3F92-45DC-4F87-B3C0-7F52B3A2C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73" y="3873500"/>
            <a:ext cx="2095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7A6BCA0-D0D1-497C-847E-A3F61CE69E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" t="878" r="74709" b="43371"/>
          <a:stretch/>
        </p:blipFill>
        <p:spPr bwMode="auto">
          <a:xfrm>
            <a:off x="3216487" y="3873500"/>
            <a:ext cx="960072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3C54EF-5281-4B53-A65B-79B36036F764}"/>
              </a:ext>
            </a:extLst>
          </p:cNvPr>
          <p:cNvSpPr txBox="1"/>
          <p:nvPr/>
        </p:nvSpPr>
        <p:spPr>
          <a:xfrm>
            <a:off x="269773" y="3294948"/>
            <a:ext cx="1819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Diploid organism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53175D-0169-4DC8-96BF-E7C704152056}"/>
              </a:ext>
            </a:extLst>
          </p:cNvPr>
          <p:cNvSpPr txBox="1"/>
          <p:nvPr/>
        </p:nvSpPr>
        <p:spPr>
          <a:xfrm>
            <a:off x="3294731" y="3294948"/>
            <a:ext cx="743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Virus</a:t>
            </a:r>
          </a:p>
        </p:txBody>
      </p:sp>
    </p:spTree>
    <p:extLst>
      <p:ext uri="{BB962C8B-B14F-4D97-AF65-F5344CB8AC3E}">
        <p14:creationId xmlns:p14="http://schemas.microsoft.com/office/powerpoint/2010/main" val="174071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CBA55-9AA3-4920-B947-9A831DCB5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Evolutionary rate is the product of 4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82FFB-3680-43AD-B015-96C5FA196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Mutation rate</a:t>
            </a:r>
          </a:p>
          <a:p>
            <a:r>
              <a:rPr lang="en-US" dirty="0"/>
              <a:t>Generation time</a:t>
            </a:r>
          </a:p>
          <a:p>
            <a:r>
              <a:rPr lang="en-US" dirty="0"/>
              <a:t>Effective population size (N</a:t>
            </a:r>
            <a:r>
              <a:rPr lang="en-US" baseline="-25000" dirty="0"/>
              <a:t>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Smallest theoretical population size that can evolve in the same way as the actual population under study </a:t>
            </a:r>
          </a:p>
          <a:p>
            <a:r>
              <a:rPr lang="en-US" dirty="0"/>
              <a:t>Fitness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8D38E0-B97A-4717-BB4A-A16641E7A223}"/>
              </a:ext>
            </a:extLst>
          </p:cNvPr>
          <p:cNvSpPr txBox="1"/>
          <p:nvPr/>
        </p:nvSpPr>
        <p:spPr>
          <a:xfrm>
            <a:off x="9429135" y="6547939"/>
            <a:ext cx="276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Duffy et al. (2016) Nature Reviews</a:t>
            </a:r>
          </a:p>
        </p:txBody>
      </p:sp>
    </p:spTree>
    <p:extLst>
      <p:ext uri="{BB962C8B-B14F-4D97-AF65-F5344CB8AC3E}">
        <p14:creationId xmlns:p14="http://schemas.microsoft.com/office/powerpoint/2010/main" val="1529556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E1CDE-F81F-4146-BD05-70FBDC420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Evolution is never entirely deterministic or stochastic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EBC2C-CD46-450F-8145-A2A1B061B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832" y="1630416"/>
            <a:ext cx="10515600" cy="4351338"/>
          </a:xfrm>
        </p:spPr>
        <p:txBody>
          <a:bodyPr/>
          <a:lstStyle/>
          <a:p>
            <a:r>
              <a:rPr lang="en-US" dirty="0"/>
              <a:t>Deterministic evolution (large populations)</a:t>
            </a:r>
          </a:p>
          <a:p>
            <a:pPr lvl="1"/>
            <a:r>
              <a:rPr lang="en-US" dirty="0"/>
              <a:t>Natural selection = the effect of positive </a:t>
            </a:r>
          </a:p>
          <a:p>
            <a:pPr marL="457200" lvl="1" indent="0">
              <a:buNone/>
            </a:pPr>
            <a:r>
              <a:rPr lang="en-US" dirty="0"/>
              <a:t>    and negative (purifying) selection pressures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Stochastic evolution (small populations)</a:t>
            </a:r>
          </a:p>
          <a:p>
            <a:pPr lvl="1"/>
            <a:r>
              <a:rPr lang="en-US" dirty="0"/>
              <a:t>Genetic drift = random changes in allele frequencies</a:t>
            </a:r>
          </a:p>
          <a:p>
            <a:pPr lvl="1"/>
            <a:r>
              <a:rPr lang="en-US" dirty="0"/>
              <a:t>Genetic bottlenecks = reduction in population size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8F08FFE-FBF2-415F-84AF-205D1129F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389" y="3500810"/>
            <a:ext cx="4350300" cy="262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8930C7-A0E0-4226-BD72-CE03435CD7FB}"/>
              </a:ext>
            </a:extLst>
          </p:cNvPr>
          <p:cNvSpPr txBox="1"/>
          <p:nvPr/>
        </p:nvSpPr>
        <p:spPr>
          <a:xfrm>
            <a:off x="8054939" y="6489836"/>
            <a:ext cx="4137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McCrone</a:t>
            </a:r>
            <a:r>
              <a:rPr lang="en-US" sz="1400" dirty="0"/>
              <a:t> &amp; </a:t>
            </a:r>
            <a:r>
              <a:rPr lang="en-US" sz="1400" dirty="0" err="1"/>
              <a:t>Lauring</a:t>
            </a:r>
            <a:r>
              <a:rPr lang="en-US" sz="1400" dirty="0"/>
              <a:t> (2018) Current Opinion in Virology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E0AE044-5216-4E58-8C60-B52D95C8DA90}"/>
              </a:ext>
            </a:extLst>
          </p:cNvPr>
          <p:cNvSpPr/>
          <p:nvPr/>
        </p:nvSpPr>
        <p:spPr>
          <a:xfrm>
            <a:off x="7593115" y="1861816"/>
            <a:ext cx="226032" cy="21575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A4B338F-E3EF-45CE-BA3A-58E01096E0CA}"/>
              </a:ext>
            </a:extLst>
          </p:cNvPr>
          <p:cNvSpPr/>
          <p:nvPr/>
        </p:nvSpPr>
        <p:spPr>
          <a:xfrm>
            <a:off x="7593115" y="2178487"/>
            <a:ext cx="226032" cy="21575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586ECE-285E-4EFE-AA88-D12D0C1FC02C}"/>
              </a:ext>
            </a:extLst>
          </p:cNvPr>
          <p:cNvSpPr/>
          <p:nvPr/>
        </p:nvSpPr>
        <p:spPr>
          <a:xfrm>
            <a:off x="7971547" y="2077573"/>
            <a:ext cx="226032" cy="21575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8A1CE2C-CADA-489B-B50A-C3A4BB52D01A}"/>
              </a:ext>
            </a:extLst>
          </p:cNvPr>
          <p:cNvSpPr/>
          <p:nvPr/>
        </p:nvSpPr>
        <p:spPr>
          <a:xfrm>
            <a:off x="7925598" y="1772818"/>
            <a:ext cx="226032" cy="21575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365F1DF-77D6-44D8-BEFA-DEA0E9F71E7C}"/>
              </a:ext>
            </a:extLst>
          </p:cNvPr>
          <p:cNvSpPr/>
          <p:nvPr/>
        </p:nvSpPr>
        <p:spPr>
          <a:xfrm>
            <a:off x="7819147" y="2465085"/>
            <a:ext cx="226032" cy="21575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569F10A-43D3-4E07-9634-4699C9515C7C}"/>
              </a:ext>
            </a:extLst>
          </p:cNvPr>
          <p:cNvSpPr/>
          <p:nvPr/>
        </p:nvSpPr>
        <p:spPr>
          <a:xfrm>
            <a:off x="7671598" y="1586524"/>
            <a:ext cx="226032" cy="21575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799892D-5B8C-450F-9113-7AE84611DED1}"/>
              </a:ext>
            </a:extLst>
          </p:cNvPr>
          <p:cNvSpPr/>
          <p:nvPr/>
        </p:nvSpPr>
        <p:spPr>
          <a:xfrm>
            <a:off x="8353403" y="1881833"/>
            <a:ext cx="226032" cy="21575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9ECB0FB-4DEE-417D-99EC-E4FED0792624}"/>
              </a:ext>
            </a:extLst>
          </p:cNvPr>
          <p:cNvSpPr/>
          <p:nvPr/>
        </p:nvSpPr>
        <p:spPr>
          <a:xfrm>
            <a:off x="7324275" y="2068659"/>
            <a:ext cx="226032" cy="21575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9EB5D78-6BEA-4E1A-814E-A7D1B47A1143}"/>
              </a:ext>
            </a:extLst>
          </p:cNvPr>
          <p:cNvSpPr/>
          <p:nvPr/>
        </p:nvSpPr>
        <p:spPr>
          <a:xfrm>
            <a:off x="7466541" y="2444700"/>
            <a:ext cx="226032" cy="21575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7DF605-9B04-4334-91CC-489965BB3899}"/>
              </a:ext>
            </a:extLst>
          </p:cNvPr>
          <p:cNvSpPr/>
          <p:nvPr/>
        </p:nvSpPr>
        <p:spPr>
          <a:xfrm>
            <a:off x="8135646" y="2552578"/>
            <a:ext cx="226032" cy="21575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B6C7AA7-6631-4DBA-AEC3-FC34F5992671}"/>
              </a:ext>
            </a:extLst>
          </p:cNvPr>
          <p:cNvSpPr/>
          <p:nvPr/>
        </p:nvSpPr>
        <p:spPr>
          <a:xfrm>
            <a:off x="8361678" y="2243752"/>
            <a:ext cx="226032" cy="21575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92BFCEB-539A-403A-ACAA-2459C28E2856}"/>
              </a:ext>
            </a:extLst>
          </p:cNvPr>
          <p:cNvSpPr/>
          <p:nvPr/>
        </p:nvSpPr>
        <p:spPr>
          <a:xfrm>
            <a:off x="8135646" y="1584575"/>
            <a:ext cx="226032" cy="21575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FE1C782-CEFC-4145-809B-07324F55C1BD}"/>
              </a:ext>
            </a:extLst>
          </p:cNvPr>
          <p:cNvSpPr/>
          <p:nvPr/>
        </p:nvSpPr>
        <p:spPr>
          <a:xfrm>
            <a:off x="7579557" y="2680842"/>
            <a:ext cx="226032" cy="21575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B68098B-7F50-4278-8CC0-29CC451AB0A5}"/>
              </a:ext>
            </a:extLst>
          </p:cNvPr>
          <p:cNvSpPr/>
          <p:nvPr/>
        </p:nvSpPr>
        <p:spPr>
          <a:xfrm>
            <a:off x="7940581" y="2788720"/>
            <a:ext cx="226032" cy="21575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E3DC841-3418-4ECA-A4E3-55C084741B86}"/>
              </a:ext>
            </a:extLst>
          </p:cNvPr>
          <p:cNvSpPr/>
          <p:nvPr/>
        </p:nvSpPr>
        <p:spPr>
          <a:xfrm>
            <a:off x="7339115" y="1709438"/>
            <a:ext cx="226032" cy="21575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8B363A0-5B8F-4E58-A6BD-9489FF82E218}"/>
              </a:ext>
            </a:extLst>
          </p:cNvPr>
          <p:cNvSpPr/>
          <p:nvPr/>
        </p:nvSpPr>
        <p:spPr>
          <a:xfrm>
            <a:off x="8471553" y="2603003"/>
            <a:ext cx="226032" cy="21575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792CB52-B9D5-4E35-8F3E-FFED5EBFB016}"/>
              </a:ext>
            </a:extLst>
          </p:cNvPr>
          <p:cNvSpPr/>
          <p:nvPr/>
        </p:nvSpPr>
        <p:spPr>
          <a:xfrm>
            <a:off x="8623953" y="2016053"/>
            <a:ext cx="226032" cy="21575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5F88394-A1AA-425A-A8EE-F76747701BD4}"/>
              </a:ext>
            </a:extLst>
          </p:cNvPr>
          <p:cNvCxnSpPr>
            <a:cxnSpLocks/>
          </p:cNvCxnSpPr>
          <p:nvPr/>
        </p:nvCxnSpPr>
        <p:spPr>
          <a:xfrm>
            <a:off x="9110980" y="2293330"/>
            <a:ext cx="11049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A1A32E78-F718-4781-B415-28892C945482}"/>
              </a:ext>
            </a:extLst>
          </p:cNvPr>
          <p:cNvSpPr/>
          <p:nvPr/>
        </p:nvSpPr>
        <p:spPr>
          <a:xfrm>
            <a:off x="10487253" y="1886532"/>
            <a:ext cx="226032" cy="21575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8F913D3-2ECA-498B-B9A0-33871D94A358}"/>
              </a:ext>
            </a:extLst>
          </p:cNvPr>
          <p:cNvSpPr/>
          <p:nvPr/>
        </p:nvSpPr>
        <p:spPr>
          <a:xfrm>
            <a:off x="10963896" y="1834291"/>
            <a:ext cx="226032" cy="21575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53D745C-093F-4CAE-ADA9-5F6C734BD068}"/>
              </a:ext>
            </a:extLst>
          </p:cNvPr>
          <p:cNvSpPr/>
          <p:nvPr/>
        </p:nvSpPr>
        <p:spPr>
          <a:xfrm>
            <a:off x="10526637" y="2281008"/>
            <a:ext cx="226032" cy="21575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7E9C8ED-FD33-42B2-B624-5C7441B3D0E3}"/>
              </a:ext>
            </a:extLst>
          </p:cNvPr>
          <p:cNvSpPr/>
          <p:nvPr/>
        </p:nvSpPr>
        <p:spPr>
          <a:xfrm>
            <a:off x="10799652" y="2063972"/>
            <a:ext cx="226032" cy="21575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5A0BEE5-C438-4C93-AF58-97423EE41621}"/>
              </a:ext>
            </a:extLst>
          </p:cNvPr>
          <p:cNvSpPr/>
          <p:nvPr/>
        </p:nvSpPr>
        <p:spPr>
          <a:xfrm>
            <a:off x="10438379" y="2623503"/>
            <a:ext cx="226032" cy="21575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C9CECD7-180A-4BB8-B734-6B085712121C}"/>
              </a:ext>
            </a:extLst>
          </p:cNvPr>
          <p:cNvSpPr/>
          <p:nvPr/>
        </p:nvSpPr>
        <p:spPr>
          <a:xfrm>
            <a:off x="10841569" y="2732840"/>
            <a:ext cx="226032" cy="21575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E062A9B-CAF2-49EF-822D-51B1966227C2}"/>
              </a:ext>
            </a:extLst>
          </p:cNvPr>
          <p:cNvSpPr/>
          <p:nvPr/>
        </p:nvSpPr>
        <p:spPr>
          <a:xfrm>
            <a:off x="11191264" y="2432642"/>
            <a:ext cx="226032" cy="21575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271FD54-0162-421C-A810-7A943DC527FF}"/>
              </a:ext>
            </a:extLst>
          </p:cNvPr>
          <p:cNvSpPr/>
          <p:nvPr/>
        </p:nvSpPr>
        <p:spPr>
          <a:xfrm>
            <a:off x="11276295" y="2143328"/>
            <a:ext cx="226032" cy="21575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40E6327-61B6-4889-A8B2-F4CB51F53757}"/>
              </a:ext>
            </a:extLst>
          </p:cNvPr>
          <p:cNvSpPr/>
          <p:nvPr/>
        </p:nvSpPr>
        <p:spPr>
          <a:xfrm>
            <a:off x="10762228" y="1544420"/>
            <a:ext cx="226032" cy="21575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1010BA2-E608-4241-A7C6-9A5C04D61007}"/>
              </a:ext>
            </a:extLst>
          </p:cNvPr>
          <p:cNvSpPr/>
          <p:nvPr/>
        </p:nvSpPr>
        <p:spPr>
          <a:xfrm>
            <a:off x="11281662" y="1733506"/>
            <a:ext cx="226032" cy="21575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BEAF884-2B3A-4213-9AF0-AF55CAD1C71F}"/>
              </a:ext>
            </a:extLst>
          </p:cNvPr>
          <p:cNvSpPr/>
          <p:nvPr/>
        </p:nvSpPr>
        <p:spPr>
          <a:xfrm>
            <a:off x="11283160" y="2731381"/>
            <a:ext cx="226032" cy="21575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A9B0B48-1098-4F92-A6A7-C906B94D7E81}"/>
              </a:ext>
            </a:extLst>
          </p:cNvPr>
          <p:cNvSpPr/>
          <p:nvPr/>
        </p:nvSpPr>
        <p:spPr>
          <a:xfrm>
            <a:off x="10878743" y="2345587"/>
            <a:ext cx="226032" cy="21575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7C332F5-DC9F-41B4-9910-A3D1CE71B3A1}"/>
              </a:ext>
            </a:extLst>
          </p:cNvPr>
          <p:cNvSpPr/>
          <p:nvPr/>
        </p:nvSpPr>
        <p:spPr>
          <a:xfrm>
            <a:off x="11531649" y="2413800"/>
            <a:ext cx="226032" cy="21575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E982039-47CC-4405-9A57-98C9AD8AAF48}"/>
              </a:ext>
            </a:extLst>
          </p:cNvPr>
          <p:cNvSpPr/>
          <p:nvPr/>
        </p:nvSpPr>
        <p:spPr>
          <a:xfrm>
            <a:off x="11588694" y="1999313"/>
            <a:ext cx="226032" cy="21575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C648AF-5AE4-46A8-8927-393B446E33A6}"/>
              </a:ext>
            </a:extLst>
          </p:cNvPr>
          <p:cNvSpPr txBox="1"/>
          <p:nvPr/>
        </p:nvSpPr>
        <p:spPr>
          <a:xfrm>
            <a:off x="9048425" y="1878314"/>
            <a:ext cx="153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Antibiotics</a:t>
            </a:r>
          </a:p>
        </p:txBody>
      </p:sp>
    </p:spTree>
    <p:extLst>
      <p:ext uri="{BB962C8B-B14F-4D97-AF65-F5344CB8AC3E}">
        <p14:creationId xmlns:p14="http://schemas.microsoft.com/office/powerpoint/2010/main" val="397691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831CE-2DBE-4684-BD66-565DB431B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5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Influenza virus: antigenic drift and shift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8BE8B-6A5E-496F-8845-12D667C3B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7F44B-66ED-4B08-90CC-F9D4C766A55D}"/>
              </a:ext>
            </a:extLst>
          </p:cNvPr>
          <p:cNvSpPr txBox="1"/>
          <p:nvPr/>
        </p:nvSpPr>
        <p:spPr>
          <a:xfrm>
            <a:off x="0" y="6527998"/>
            <a:ext cx="5041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Ryu et al. (2017) Molecular Virology of Human Pathogenic Viruses 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850A13E5-2CB5-4A21-85D4-AA4DB57BB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2" y="1718764"/>
            <a:ext cx="5492317" cy="444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Flu viruses in different species">
            <a:extLst>
              <a:ext uri="{FF2B5EF4-FFF2-40B4-BE49-F238E27FC236}">
                <a16:creationId xmlns:a16="http://schemas.microsoft.com/office/drawing/2014/main" id="{7FC6D50D-3FED-49D9-AA4F-CAC0B7ED2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605" y="1109570"/>
            <a:ext cx="3860194" cy="231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Antigenic shift in pigs">
            <a:extLst>
              <a:ext uri="{FF2B5EF4-FFF2-40B4-BE49-F238E27FC236}">
                <a16:creationId xmlns:a16="http://schemas.microsoft.com/office/drawing/2014/main" id="{6B8E8569-79BF-4880-865E-B7AA265E5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605" y="4001294"/>
            <a:ext cx="3860193" cy="231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81DD95-63E5-4F4F-A06A-0B055B7D2477}"/>
              </a:ext>
            </a:extLst>
          </p:cNvPr>
          <p:cNvSpPr txBox="1"/>
          <p:nvPr/>
        </p:nvSpPr>
        <p:spPr>
          <a:xfrm>
            <a:off x="8890002" y="6527998"/>
            <a:ext cx="3301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BBC (2011) Swine flu: how was it created?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8BD32F9-7DB1-49ED-8A94-F6D12C8FAADC}"/>
              </a:ext>
            </a:extLst>
          </p:cNvPr>
          <p:cNvCxnSpPr>
            <a:cxnSpLocks/>
          </p:cNvCxnSpPr>
          <p:nvPr/>
        </p:nvCxnSpPr>
        <p:spPr>
          <a:xfrm>
            <a:off x="8219859" y="3523457"/>
            <a:ext cx="378041" cy="47783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BA517B3-7A67-41CB-A299-8B22295844FC}"/>
              </a:ext>
            </a:extLst>
          </p:cNvPr>
          <p:cNvCxnSpPr>
            <a:cxnSpLocks/>
          </p:cNvCxnSpPr>
          <p:nvPr/>
        </p:nvCxnSpPr>
        <p:spPr>
          <a:xfrm flipH="1">
            <a:off x="10194266" y="3535861"/>
            <a:ext cx="378041" cy="47783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81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F9010E8-8951-44A8-9A3F-9629C3616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217" y="1150434"/>
            <a:ext cx="5707566" cy="57075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31CAE2-3CB7-44A4-9929-0EA0A60A0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217" y="1150434"/>
            <a:ext cx="5707566" cy="5707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A3B09A-3437-430D-9CAA-E40B5EE7F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What are the main evolutionary forces on viruses during infection in the mosquito?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C04D83-8B69-4CE0-B820-7BA7686AC1C6}"/>
              </a:ext>
            </a:extLst>
          </p:cNvPr>
          <p:cNvSpPr txBox="1"/>
          <p:nvPr/>
        </p:nvSpPr>
        <p:spPr>
          <a:xfrm>
            <a:off x="8751783" y="6489836"/>
            <a:ext cx="3440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Grubaugh</a:t>
            </a:r>
            <a:r>
              <a:rPr lang="en-US" sz="1400" dirty="0"/>
              <a:t> et al. (2016) Cell Host &amp; Microbe</a:t>
            </a:r>
          </a:p>
        </p:txBody>
      </p:sp>
    </p:spTree>
    <p:extLst>
      <p:ext uri="{BB962C8B-B14F-4D97-AF65-F5344CB8AC3E}">
        <p14:creationId xmlns:p14="http://schemas.microsoft.com/office/powerpoint/2010/main" val="499346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119" y="2846943"/>
            <a:ext cx="11544300" cy="88178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+mn-lt"/>
              </a:rPr>
              <a:t>Genetics/genomics of viruses</a:t>
            </a:r>
          </a:p>
        </p:txBody>
      </p:sp>
    </p:spTree>
    <p:extLst>
      <p:ext uri="{BB962C8B-B14F-4D97-AF65-F5344CB8AC3E}">
        <p14:creationId xmlns:p14="http://schemas.microsoft.com/office/powerpoint/2010/main" val="1089499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CB65-0433-4E5B-AB8B-135A31D73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75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Viral infectious diseases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BD8F2-0B5F-415E-B242-A8A8AD4EA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Influenza</a:t>
            </a:r>
          </a:p>
          <a:p>
            <a:r>
              <a:rPr lang="en-US" dirty="0"/>
              <a:t>Human Immunodeficiency virus (HIV)</a:t>
            </a:r>
          </a:p>
          <a:p>
            <a:r>
              <a:rPr lang="en-US" dirty="0"/>
              <a:t>Ebola</a:t>
            </a:r>
          </a:p>
          <a:p>
            <a:r>
              <a:rPr lang="en-US" dirty="0"/>
              <a:t>Zika</a:t>
            </a:r>
          </a:p>
          <a:p>
            <a:r>
              <a:rPr lang="en-US" dirty="0"/>
              <a:t>Severe Acute Respiratory Syndrome (SARS)</a:t>
            </a:r>
          </a:p>
          <a:p>
            <a:endParaRPr lang="en-US" dirty="0"/>
          </a:p>
        </p:txBody>
      </p:sp>
      <p:pic>
        <p:nvPicPr>
          <p:cNvPr id="15362" name="Picture 2" descr="Image result for influenza">
            <a:extLst>
              <a:ext uri="{FF2B5EF4-FFF2-40B4-BE49-F238E27FC236}">
                <a16:creationId xmlns:a16="http://schemas.microsoft.com/office/drawing/2014/main" id="{BB73EE61-39CB-4857-AC37-3908FA66E8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76"/>
          <a:stretch/>
        </p:blipFill>
        <p:spPr bwMode="auto">
          <a:xfrm>
            <a:off x="8371115" y="0"/>
            <a:ext cx="3810000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Image result for ebola">
            <a:extLst>
              <a:ext uri="{FF2B5EF4-FFF2-40B4-BE49-F238E27FC236}">
                <a16:creationId xmlns:a16="http://schemas.microsoft.com/office/drawing/2014/main" id="{7BAF2DF6-E142-409E-92E5-21E78C582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230" y="2387600"/>
            <a:ext cx="382088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Image result for aedes aegypti">
            <a:extLst>
              <a:ext uri="{FF2B5EF4-FFF2-40B4-BE49-F238E27FC236}">
                <a16:creationId xmlns:a16="http://schemas.microsoft.com/office/drawing/2014/main" id="{8E7EF727-20BD-40FD-A36F-0680B69526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5"/>
          <a:stretch/>
        </p:blipFill>
        <p:spPr bwMode="auto">
          <a:xfrm>
            <a:off x="8371115" y="4445001"/>
            <a:ext cx="3820885" cy="245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743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50F3F-2578-4E16-A23F-F9405E0C9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CD5C6-51A0-4080-849A-37DF24214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Students will be able to</a:t>
            </a:r>
          </a:p>
          <a:p>
            <a:pPr marL="514350" indent="-514350">
              <a:buAutoNum type="arabicPeriod"/>
            </a:pPr>
            <a:r>
              <a:rPr lang="en-US" dirty="0"/>
              <a:t>Explain the basic concepts of the genetic code and variation</a:t>
            </a:r>
          </a:p>
          <a:p>
            <a:pPr marL="514350" indent="-514350">
              <a:buAutoNum type="arabicPeriod"/>
            </a:pPr>
            <a:r>
              <a:rPr lang="en-US" dirty="0"/>
              <a:t>Identify drivers of population dynamics</a:t>
            </a:r>
          </a:p>
          <a:p>
            <a:pPr marL="514350" indent="-514350">
              <a:buAutoNum type="arabicPeriod"/>
            </a:pPr>
            <a:r>
              <a:rPr lang="en-US" dirty="0"/>
              <a:t>Compare genetics/genomics of viruses, bacteria, and parasites</a:t>
            </a:r>
          </a:p>
          <a:p>
            <a:pPr marL="514350" indent="-514350">
              <a:buAutoNum type="arabicPeriod"/>
            </a:pPr>
            <a:r>
              <a:rPr lang="en-US" dirty="0"/>
              <a:t>Discuss how pathogen evolution can be translated in epidemiology 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980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718EA-6BEC-4268-8FF2-403F58CE4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The Baltimore system for virus 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8410D7-FB1B-46CB-8A2D-30C6D2B12C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29" t="22407" r="36979" b="36852"/>
          <a:stretch/>
        </p:blipFill>
        <p:spPr>
          <a:xfrm>
            <a:off x="2146935" y="1115893"/>
            <a:ext cx="6653530" cy="5118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53154D-2C05-4DCA-96FA-329F73751858}"/>
              </a:ext>
            </a:extLst>
          </p:cNvPr>
          <p:cNvSpPr txBox="1"/>
          <p:nvPr/>
        </p:nvSpPr>
        <p:spPr>
          <a:xfrm>
            <a:off x="8686166" y="2669385"/>
            <a:ext cx="218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Hepatitis B virus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A083C3-FE7C-4557-B902-12CD752043D3}"/>
              </a:ext>
            </a:extLst>
          </p:cNvPr>
          <p:cNvSpPr txBox="1"/>
          <p:nvPr/>
        </p:nvSpPr>
        <p:spPr>
          <a:xfrm>
            <a:off x="6832600" y="1343818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Parvovirus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4AF5D7-99B8-4FDC-A0D7-991AC56285AC}"/>
              </a:ext>
            </a:extLst>
          </p:cNvPr>
          <p:cNvSpPr txBox="1"/>
          <p:nvPr/>
        </p:nvSpPr>
        <p:spPr>
          <a:xfrm>
            <a:off x="3206750" y="1914268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Retrovirus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5533C4-D434-4696-893B-994DDF69998F}"/>
              </a:ext>
            </a:extLst>
          </p:cNvPr>
          <p:cNvSpPr txBox="1"/>
          <p:nvPr/>
        </p:nvSpPr>
        <p:spPr>
          <a:xfrm>
            <a:off x="3353119" y="5191015"/>
            <a:ext cx="125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Poliovirus</a:t>
            </a:r>
          </a:p>
          <a:p>
            <a:r>
              <a:rPr lang="en-US" dirty="0"/>
              <a:t>Zika virus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73A839-732B-452A-80F7-F4689B1A2CAE}"/>
              </a:ext>
            </a:extLst>
          </p:cNvPr>
          <p:cNvSpPr txBox="1"/>
          <p:nvPr/>
        </p:nvSpPr>
        <p:spPr>
          <a:xfrm>
            <a:off x="5575300" y="6228516"/>
            <a:ext cx="172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Influenza virus</a:t>
            </a:r>
          </a:p>
          <a:p>
            <a:r>
              <a:rPr lang="en-US" dirty="0"/>
              <a:t>Ebola virus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265EE1-7AD5-4EA3-9D02-E7F1AE2CFA41}"/>
              </a:ext>
            </a:extLst>
          </p:cNvPr>
          <p:cNvSpPr txBox="1"/>
          <p:nvPr/>
        </p:nvSpPr>
        <p:spPr>
          <a:xfrm>
            <a:off x="7594282" y="5191016"/>
            <a:ext cx="172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Reovirus</a:t>
            </a:r>
          </a:p>
          <a:p>
            <a:r>
              <a:rPr lang="en-US" dirty="0"/>
              <a:t>Rotavirus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439301-F686-4AC3-82DD-B82C29D1106F}"/>
              </a:ext>
            </a:extLst>
          </p:cNvPr>
          <p:cNvSpPr txBox="1"/>
          <p:nvPr/>
        </p:nvSpPr>
        <p:spPr>
          <a:xfrm>
            <a:off x="6990238" y="3223383"/>
            <a:ext cx="2184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Adenovirus</a:t>
            </a:r>
          </a:p>
          <a:p>
            <a:r>
              <a:rPr lang="en-US" dirty="0"/>
              <a:t>Herpes simplex virus</a:t>
            </a:r>
          </a:p>
        </p:txBody>
      </p:sp>
    </p:spTree>
    <p:extLst>
      <p:ext uri="{BB962C8B-B14F-4D97-AF65-F5344CB8AC3E}">
        <p14:creationId xmlns:p14="http://schemas.microsoft.com/office/powerpoint/2010/main" val="3949531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718EA-6BEC-4268-8FF2-403F58CE4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Virus genome 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C2CAC1-CC19-44A5-BFDF-408CE26011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45" b="4074"/>
          <a:stretch/>
        </p:blipFill>
        <p:spPr>
          <a:xfrm>
            <a:off x="1261872" y="1343818"/>
            <a:ext cx="10432384" cy="50749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F6FB48-E5A2-40B9-8698-270991F3B8E2}"/>
              </a:ext>
            </a:extLst>
          </p:cNvPr>
          <p:cNvSpPr txBox="1"/>
          <p:nvPr/>
        </p:nvSpPr>
        <p:spPr>
          <a:xfrm>
            <a:off x="88900" y="6278265"/>
            <a:ext cx="3898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4"/>
              </a:rPr>
              <a:t>https://viralzone.expasy.org/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0044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A3770-4554-49BC-BF3D-F19DD9851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What can explain differences in mutation rates between RNA and DNA viruses?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723DC4-1125-406B-98D4-F45A241B1691}"/>
              </a:ext>
            </a:extLst>
          </p:cNvPr>
          <p:cNvSpPr txBox="1"/>
          <p:nvPr/>
        </p:nvSpPr>
        <p:spPr>
          <a:xfrm>
            <a:off x="9429135" y="6547939"/>
            <a:ext cx="276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Duffy et al. (2016) Nature Reviews</a:t>
            </a:r>
          </a:p>
        </p:txBody>
      </p:sp>
      <p:pic>
        <p:nvPicPr>
          <p:cNvPr id="7" name="Content Placeholder 6" descr="Duffy et al. (2008) Rates of evolutionary change in viruses.pdf - Adobe Acrobat Pro DC">
            <a:extLst>
              <a:ext uri="{FF2B5EF4-FFF2-40B4-BE49-F238E27FC236}">
                <a16:creationId xmlns:a16="http://schemas.microsoft.com/office/drawing/2014/main" id="{EFDD7623-2F13-4AFB-A02C-E5AFEE2AEA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548" t="24590" r="42677" b="37176"/>
          <a:stretch/>
        </p:blipFill>
        <p:spPr>
          <a:xfrm>
            <a:off x="1874609" y="1542801"/>
            <a:ext cx="8442781" cy="4787900"/>
          </a:xfrm>
        </p:spPr>
      </p:pic>
    </p:spTree>
    <p:extLst>
      <p:ext uri="{BB962C8B-B14F-4D97-AF65-F5344CB8AC3E}">
        <p14:creationId xmlns:p14="http://schemas.microsoft.com/office/powerpoint/2010/main" val="1660444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A3770-4554-49BC-BF3D-F19DD9851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Virus mutation versus substitution rates</a:t>
            </a:r>
          </a:p>
        </p:txBody>
      </p:sp>
      <p:pic>
        <p:nvPicPr>
          <p:cNvPr id="6" name="Content Placeholder 5" descr="Duffy et al. (2008) Rates of evolutionary change in viruses.pdf - Adobe Acrobat Pro DC">
            <a:extLst>
              <a:ext uri="{FF2B5EF4-FFF2-40B4-BE49-F238E27FC236}">
                <a16:creationId xmlns:a16="http://schemas.microsoft.com/office/drawing/2014/main" id="{AFD242C6-CD1B-4BB3-ABA1-32729C56A3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813" t="26518" r="38451" b="39717"/>
          <a:stretch/>
        </p:blipFill>
        <p:spPr>
          <a:xfrm>
            <a:off x="707203" y="1595662"/>
            <a:ext cx="10777593" cy="526005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723DC4-1125-406B-98D4-F45A241B1691}"/>
              </a:ext>
            </a:extLst>
          </p:cNvPr>
          <p:cNvSpPr txBox="1"/>
          <p:nvPr/>
        </p:nvSpPr>
        <p:spPr>
          <a:xfrm>
            <a:off x="9429135" y="6547939"/>
            <a:ext cx="276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Duffy et al. (2016) Nature Reviews</a:t>
            </a:r>
          </a:p>
        </p:txBody>
      </p:sp>
    </p:spTree>
    <p:extLst>
      <p:ext uri="{BB962C8B-B14F-4D97-AF65-F5344CB8AC3E}">
        <p14:creationId xmlns:p14="http://schemas.microsoft.com/office/powerpoint/2010/main" val="2422165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DB94-2B94-4886-A439-E6A1927A3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Question 3: What is the difference in evolutionary rate between single host and dual-host viruses?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3E3BBD0-FDC2-4AFE-B4E9-26DF8B4591AE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hlinkClick r:id="rId3"/>
              </a:rPr>
              <a:t>PollEv.com/cvogels425</a:t>
            </a:r>
            <a:r>
              <a:rPr lang="en-US" dirty="0"/>
              <a:t> 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004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A3770-4554-49BC-BF3D-F19DD9851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Factors influencing mutation and evolutionary rates in viruses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723DC4-1125-406B-98D4-F45A241B1691}"/>
              </a:ext>
            </a:extLst>
          </p:cNvPr>
          <p:cNvSpPr txBox="1"/>
          <p:nvPr/>
        </p:nvSpPr>
        <p:spPr>
          <a:xfrm>
            <a:off x="9429135" y="6547939"/>
            <a:ext cx="276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Duffy et al. (2016) Nature Reviews</a:t>
            </a:r>
          </a:p>
        </p:txBody>
      </p:sp>
      <p:pic>
        <p:nvPicPr>
          <p:cNvPr id="7" name="Content Placeholder 6" descr="Duffy et al. (2008) Rates of evolutionary change in viruses.pdf - Adobe Acrobat Pro DC">
            <a:extLst>
              <a:ext uri="{FF2B5EF4-FFF2-40B4-BE49-F238E27FC236}">
                <a16:creationId xmlns:a16="http://schemas.microsoft.com/office/drawing/2014/main" id="{FF9B7714-9BF4-44D1-B675-9AD6CDB40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548" t="31594" r="42836" b="24042"/>
          <a:stretch/>
        </p:blipFill>
        <p:spPr>
          <a:xfrm>
            <a:off x="2165349" y="1015004"/>
            <a:ext cx="7861301" cy="5195297"/>
          </a:xfrm>
        </p:spPr>
      </p:pic>
    </p:spTree>
    <p:extLst>
      <p:ext uri="{BB962C8B-B14F-4D97-AF65-F5344CB8AC3E}">
        <p14:creationId xmlns:p14="http://schemas.microsoft.com/office/powerpoint/2010/main" val="42253544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119" y="2846943"/>
            <a:ext cx="11544300" cy="88178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+mn-lt"/>
              </a:rPr>
              <a:t>Genetics/genomics of bacteria</a:t>
            </a:r>
          </a:p>
        </p:txBody>
      </p:sp>
    </p:spTree>
    <p:extLst>
      <p:ext uri="{BB962C8B-B14F-4D97-AF65-F5344CB8AC3E}">
        <p14:creationId xmlns:p14="http://schemas.microsoft.com/office/powerpoint/2010/main" val="2557042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CB65-0433-4E5B-AB8B-135A31D73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75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Bacterial infectious diseases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BD8F2-0B5F-415E-B242-A8A8AD4EA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Tuberculosis</a:t>
            </a:r>
          </a:p>
          <a:p>
            <a:r>
              <a:rPr lang="en-US" dirty="0"/>
              <a:t>Lyme</a:t>
            </a:r>
          </a:p>
          <a:p>
            <a:r>
              <a:rPr lang="en-US" dirty="0"/>
              <a:t>Plague</a:t>
            </a:r>
          </a:p>
          <a:p>
            <a:r>
              <a:rPr lang="en-US" dirty="0"/>
              <a:t>Leptospirosis</a:t>
            </a:r>
          </a:p>
          <a:p>
            <a:r>
              <a:rPr lang="en-US" dirty="0"/>
              <a:t>Salmonella</a:t>
            </a:r>
          </a:p>
          <a:p>
            <a:r>
              <a:rPr lang="en-US" i="1" dirty="0"/>
              <a:t>E. coli</a:t>
            </a:r>
          </a:p>
        </p:txBody>
      </p:sp>
      <p:pic>
        <p:nvPicPr>
          <p:cNvPr id="5" name="Picture 4" descr="Image result for tuberculosis bacteria">
            <a:extLst>
              <a:ext uri="{FF2B5EF4-FFF2-40B4-BE49-F238E27FC236}">
                <a16:creationId xmlns:a16="http://schemas.microsoft.com/office/drawing/2014/main" id="{BE0F911E-F79B-4E72-BEC2-1D2193EA9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448" y="-3175"/>
            <a:ext cx="4273552" cy="284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lyme disease">
            <a:extLst>
              <a:ext uri="{FF2B5EF4-FFF2-40B4-BE49-F238E27FC236}">
                <a16:creationId xmlns:a16="http://schemas.microsoft.com/office/drawing/2014/main" id="{80C1428A-EDFF-4CBB-8B0B-D7F72AE087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44" r="2120" b="32446"/>
          <a:stretch/>
        </p:blipFill>
        <p:spPr bwMode="auto">
          <a:xfrm>
            <a:off x="7918448" y="2845859"/>
            <a:ext cx="4273552" cy="193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leptospirosis">
            <a:extLst>
              <a:ext uri="{FF2B5EF4-FFF2-40B4-BE49-F238E27FC236}">
                <a16:creationId xmlns:a16="http://schemas.microsoft.com/office/drawing/2014/main" id="{AD584D25-C955-4B44-B221-9F558BC85C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14628" b="15118"/>
          <a:stretch/>
        </p:blipFill>
        <p:spPr bwMode="auto">
          <a:xfrm>
            <a:off x="7918446" y="4781469"/>
            <a:ext cx="4273553" cy="207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6118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6" name="Picture 8">
            <a:extLst>
              <a:ext uri="{FF2B5EF4-FFF2-40B4-BE49-F238E27FC236}">
                <a16:creationId xmlns:a16="http://schemas.microsoft.com/office/drawing/2014/main" id="{260608ED-648E-4E80-A4FB-9055D2A51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9" y="4324350"/>
            <a:ext cx="381000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FD00C4CB-662B-4757-AFD1-FE7A24546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700" y="114300"/>
            <a:ext cx="7480301" cy="633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00CB65-0433-4E5B-AB8B-135A31D73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75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Bacterial genome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BD8F2-0B5F-415E-B242-A8A8AD4EA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Prokaryote</a:t>
            </a:r>
          </a:p>
          <a:p>
            <a:pPr marL="0" indent="0">
              <a:buNone/>
            </a:pPr>
            <a:r>
              <a:rPr lang="en-US" dirty="0"/>
              <a:t>Haploid</a:t>
            </a:r>
          </a:p>
          <a:p>
            <a:pPr marL="0" indent="0">
              <a:buNone/>
            </a:pPr>
            <a:r>
              <a:rPr lang="en-US" dirty="0"/>
              <a:t>Circular genome</a:t>
            </a:r>
          </a:p>
          <a:p>
            <a:pPr marL="0" indent="0">
              <a:buNone/>
            </a:pPr>
            <a:r>
              <a:rPr lang="en-US" dirty="0"/>
              <a:t>Plasmids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9BD0ED-6F94-4BC1-8F5C-B4712FF12F29}"/>
              </a:ext>
            </a:extLst>
          </p:cNvPr>
          <p:cNvSpPr txBox="1"/>
          <p:nvPr/>
        </p:nvSpPr>
        <p:spPr>
          <a:xfrm>
            <a:off x="8978901" y="6547939"/>
            <a:ext cx="3213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Ochman</a:t>
            </a:r>
            <a:r>
              <a:rPr lang="en-US" sz="1400" dirty="0"/>
              <a:t> &amp; Davalos et al. (2006) Science</a:t>
            </a:r>
          </a:p>
        </p:txBody>
      </p:sp>
      <p:pic>
        <p:nvPicPr>
          <p:cNvPr id="12294" name="Picture 6">
            <a:extLst>
              <a:ext uri="{FF2B5EF4-FFF2-40B4-BE49-F238E27FC236}">
                <a16:creationId xmlns:a16="http://schemas.microsoft.com/office/drawing/2014/main" id="{90D87442-8EE2-4301-9933-BD2151B30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75" y="1322388"/>
            <a:ext cx="2948625" cy="137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95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 title="The Evolution of Bacteria on a ￢ﾀﾜMega-Plate￢ﾀﾝ Petri Dish (Kishony Lab)">
            <a:hlinkClick r:id="" action="ppaction://media"/>
            <a:extLst>
              <a:ext uri="{FF2B5EF4-FFF2-40B4-BE49-F238E27FC236}">
                <a16:creationId xmlns:a16="http://schemas.microsoft.com/office/drawing/2014/main" id="{B6B38BD7-648F-4BE4-987E-34B927E6C9D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97050" y="1337110"/>
            <a:ext cx="8597900" cy="483631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AF0738-6558-4239-A8AF-20B4DF8B4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75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Antibiotic resistance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AC79AA-9C17-4A28-8D1E-C295A09092BB}"/>
              </a:ext>
            </a:extLst>
          </p:cNvPr>
          <p:cNvSpPr/>
          <p:nvPr/>
        </p:nvSpPr>
        <p:spPr>
          <a:xfrm>
            <a:off x="8488422" y="-9198"/>
            <a:ext cx="37035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4"/>
              </a:rPr>
              <a:t>https://www.youtube.com/watch?v=plVk4NVIUh8&amp;t=1s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0315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129FD-AF0C-44B8-A8B6-899B2B03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Question 1: What is your undergraduate major?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FF305-3255-4DAC-8B10-BAC927A66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PollEv.com/cvogels425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6869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E0D9A-02FB-4AB3-9D39-5489A42F9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Question 4: How do bacteria become resistant?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E3F2E1C-F1DB-4585-8BE7-2E891F8953B7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hlinkClick r:id="rId2"/>
              </a:rPr>
              <a:t>PollEv.com/cvogels425</a:t>
            </a:r>
            <a:r>
              <a:rPr lang="en-US" dirty="0"/>
              <a:t> 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5375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CB65-0433-4E5B-AB8B-135A31D73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75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Binary fission and lateral gene transfer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BD8F2-0B5F-415E-B242-A8A8AD4EA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D4B4382-2FCA-495B-BE8D-A76BD8B56A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35"/>
          <a:stretch/>
        </p:blipFill>
        <p:spPr bwMode="auto">
          <a:xfrm>
            <a:off x="6656832" y="1635400"/>
            <a:ext cx="5535168" cy="522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84D3D68-BCBA-489C-BBB8-58B19239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5625"/>
            <a:ext cx="599335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50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119" y="2846943"/>
            <a:ext cx="11544300" cy="88178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+mn-lt"/>
              </a:rPr>
              <a:t>Genetics/genomics of protozoa</a:t>
            </a:r>
          </a:p>
        </p:txBody>
      </p:sp>
    </p:spTree>
    <p:extLst>
      <p:ext uri="{BB962C8B-B14F-4D97-AF65-F5344CB8AC3E}">
        <p14:creationId xmlns:p14="http://schemas.microsoft.com/office/powerpoint/2010/main" val="6578901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CB65-0433-4E5B-AB8B-135A31D73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75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Protozoan infectious diseases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BD8F2-0B5F-415E-B242-A8A8AD4EA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Malaria</a:t>
            </a:r>
          </a:p>
          <a:p>
            <a:r>
              <a:rPr lang="en-US" dirty="0"/>
              <a:t>Leishmania</a:t>
            </a:r>
          </a:p>
          <a:p>
            <a:r>
              <a:rPr lang="en-US" dirty="0"/>
              <a:t>Sleeping sickness (Trypanosomiasis)</a:t>
            </a:r>
          </a:p>
          <a:p>
            <a:r>
              <a:rPr lang="en-US" dirty="0"/>
              <a:t>Chagas</a:t>
            </a:r>
          </a:p>
          <a:p>
            <a:r>
              <a:rPr lang="en-US" dirty="0"/>
              <a:t>Toxoplasmosis</a:t>
            </a:r>
          </a:p>
        </p:txBody>
      </p:sp>
      <p:pic>
        <p:nvPicPr>
          <p:cNvPr id="16386" name="Picture 2" descr="Image result for malaria">
            <a:extLst>
              <a:ext uri="{FF2B5EF4-FFF2-40B4-BE49-F238E27FC236}">
                <a16:creationId xmlns:a16="http://schemas.microsoft.com/office/drawing/2014/main" id="{AE6F7119-4502-467D-87D4-61448D8D6D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9" r="5247" b="22288"/>
          <a:stretch/>
        </p:blipFill>
        <p:spPr bwMode="auto">
          <a:xfrm>
            <a:off x="9288052" y="4340"/>
            <a:ext cx="2903945" cy="168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Image result for chagas">
            <a:extLst>
              <a:ext uri="{FF2B5EF4-FFF2-40B4-BE49-F238E27FC236}">
                <a16:creationId xmlns:a16="http://schemas.microsoft.com/office/drawing/2014/main" id="{83B1B15E-4DBB-4FBF-853E-5D8D573881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94" b="13198"/>
          <a:stretch/>
        </p:blipFill>
        <p:spPr bwMode="auto">
          <a:xfrm>
            <a:off x="9290303" y="5108304"/>
            <a:ext cx="2903945" cy="174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Image result for tsetse fly">
            <a:extLst>
              <a:ext uri="{FF2B5EF4-FFF2-40B4-BE49-F238E27FC236}">
                <a16:creationId xmlns:a16="http://schemas.microsoft.com/office/drawing/2014/main" id="{65BE26DC-BE9C-4C24-BEBF-9682D006D8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25"/>
          <a:stretch/>
        </p:blipFill>
        <p:spPr bwMode="auto">
          <a:xfrm>
            <a:off x="9322349" y="3465689"/>
            <a:ext cx="2869649" cy="155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leishmania">
            <a:extLst>
              <a:ext uri="{FF2B5EF4-FFF2-40B4-BE49-F238E27FC236}">
                <a16:creationId xmlns:a16="http://schemas.microsoft.com/office/drawing/2014/main" id="{DB189582-A65E-41ED-ADF5-FEE08E0D4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302" y="1687983"/>
            <a:ext cx="2901695" cy="174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2567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ig. 1">
            <a:extLst>
              <a:ext uri="{FF2B5EF4-FFF2-40B4-BE49-F238E27FC236}">
                <a16:creationId xmlns:a16="http://schemas.microsoft.com/office/drawing/2014/main" id="{907599D4-0DE4-41F3-AD04-4FE627F7E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065" y="215075"/>
            <a:ext cx="3663696" cy="6172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00CB65-0433-4E5B-AB8B-135A31D73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75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Protozoan genome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BD8F2-0B5F-415E-B242-A8A8AD4EA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04" y="12533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Eukaryotes</a:t>
            </a:r>
          </a:p>
          <a:p>
            <a:pPr marL="0" indent="0">
              <a:buNone/>
            </a:pPr>
            <a:r>
              <a:rPr lang="en-US" dirty="0"/>
              <a:t>Complex life cycles</a:t>
            </a:r>
          </a:p>
          <a:p>
            <a:pPr marL="0" indent="0">
              <a:buNone/>
            </a:pPr>
            <a:r>
              <a:rPr lang="en-US" dirty="0"/>
              <a:t>Haploid and/or diploid stages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Plasmodium</a:t>
            </a:r>
            <a:r>
              <a:rPr lang="en-US" dirty="0"/>
              <a:t>: 20-35Mb, 14 chromosomes, 5268 genes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A60547-955E-4AF8-8B9D-5EA631866B2F}"/>
              </a:ext>
            </a:extLst>
          </p:cNvPr>
          <p:cNvSpPr txBox="1"/>
          <p:nvPr/>
        </p:nvSpPr>
        <p:spPr>
          <a:xfrm>
            <a:off x="6665976" y="6547939"/>
            <a:ext cx="5526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Flammersfeld</a:t>
            </a:r>
            <a:r>
              <a:rPr lang="en-US" sz="1400" dirty="0"/>
              <a:t> et al. (2018) International Journal of Medical Microbiology</a:t>
            </a:r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102A401D-6FA6-439E-9C16-C22EC562A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23" y="4352544"/>
            <a:ext cx="3146446" cy="219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A669FE-C8FC-4AC5-BBB4-3B84990F45B2}"/>
              </a:ext>
            </a:extLst>
          </p:cNvPr>
          <p:cNvSpPr txBox="1"/>
          <p:nvPr/>
        </p:nvSpPr>
        <p:spPr>
          <a:xfrm>
            <a:off x="908304" y="6550223"/>
            <a:ext cx="2652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Kooij</a:t>
            </a:r>
            <a:r>
              <a:rPr lang="en-US" sz="1400" dirty="0"/>
              <a:t> et al. (2005) PLOS Pathogens</a:t>
            </a:r>
          </a:p>
        </p:txBody>
      </p:sp>
    </p:spTree>
    <p:extLst>
      <p:ext uri="{BB962C8B-B14F-4D97-AF65-F5344CB8AC3E}">
        <p14:creationId xmlns:p14="http://schemas.microsoft.com/office/powerpoint/2010/main" val="1886687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CB65-0433-4E5B-AB8B-135A31D73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7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Asexual versus sexual reproduction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E87427-D8D6-4150-86B1-94C5EA520F56}"/>
              </a:ext>
            </a:extLst>
          </p:cNvPr>
          <p:cNvSpPr txBox="1"/>
          <p:nvPr/>
        </p:nvSpPr>
        <p:spPr>
          <a:xfrm>
            <a:off x="623315" y="3681867"/>
            <a:ext cx="2215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Multiple fission</a:t>
            </a:r>
          </a:p>
        </p:txBody>
      </p:sp>
      <p:pic>
        <p:nvPicPr>
          <p:cNvPr id="3080" name="Picture 8" descr="Image result for plasmodium binary fission">
            <a:extLst>
              <a:ext uri="{FF2B5EF4-FFF2-40B4-BE49-F238E27FC236}">
                <a16:creationId xmlns:a16="http://schemas.microsoft.com/office/drawing/2014/main" id="{5C5DD29A-B6A5-4893-863B-5BC71DA6FC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7" r="12902" b="18144"/>
          <a:stretch/>
        </p:blipFill>
        <p:spPr bwMode="auto">
          <a:xfrm>
            <a:off x="90978" y="4224528"/>
            <a:ext cx="3317573" cy="176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elated image">
            <a:extLst>
              <a:ext uri="{FF2B5EF4-FFF2-40B4-BE49-F238E27FC236}">
                <a16:creationId xmlns:a16="http://schemas.microsoft.com/office/drawing/2014/main" id="{CED70801-DE94-4055-B31A-C3AD8A7CA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132" y="1159980"/>
            <a:ext cx="5258724" cy="534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87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E0D9A-02FB-4AB3-9D39-5489A42F9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Question 5: Point out a haploid stage in the </a:t>
            </a:r>
            <a:r>
              <a:rPr lang="en-US" sz="3600" b="1" i="1" dirty="0"/>
              <a:t>Plasmodium </a:t>
            </a:r>
            <a:r>
              <a:rPr lang="en-US" sz="3600" b="1" dirty="0"/>
              <a:t>life cycle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E3F2E1C-F1DB-4585-8BE7-2E891F8953B7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hlinkClick r:id="rId2"/>
              </a:rPr>
              <a:t>PollEv.com/cvogels425</a:t>
            </a:r>
            <a:r>
              <a:rPr lang="en-US" dirty="0"/>
              <a:t> 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7958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CB65-0433-4E5B-AB8B-135A31D73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75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Plasmodium life cycle</a:t>
            </a:r>
          </a:p>
        </p:txBody>
      </p:sp>
      <p:pic>
        <p:nvPicPr>
          <p:cNvPr id="4" name="Online Media 3" title="Malaria Life Cycle of Plasmodium [HD Animation]">
            <a:hlinkClick r:id="" action="ppaction://media"/>
            <a:extLst>
              <a:ext uri="{FF2B5EF4-FFF2-40B4-BE49-F238E27FC236}">
                <a16:creationId xmlns:a16="http://schemas.microsoft.com/office/drawing/2014/main" id="{D9922777-0AF4-4BDB-B681-7F46050A523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422525" y="1131502"/>
            <a:ext cx="7346950" cy="550621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566204E-3951-4CFC-9549-C1F8A7EB1372}"/>
              </a:ext>
            </a:extLst>
          </p:cNvPr>
          <p:cNvSpPr/>
          <p:nvPr/>
        </p:nvSpPr>
        <p:spPr>
          <a:xfrm>
            <a:off x="8732078" y="0"/>
            <a:ext cx="3459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5"/>
              </a:rPr>
              <a:t>https://www.youtube.com/watch?v=qMz8B0nVZ4M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66938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119" y="2846943"/>
            <a:ext cx="11544300" cy="88178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+mn-lt"/>
              </a:rPr>
              <a:t>How can we translate pathogen evolution into epidemiology?</a:t>
            </a:r>
          </a:p>
        </p:txBody>
      </p:sp>
    </p:spTree>
    <p:extLst>
      <p:ext uri="{BB962C8B-B14F-4D97-AF65-F5344CB8AC3E}">
        <p14:creationId xmlns:p14="http://schemas.microsoft.com/office/powerpoint/2010/main" val="19730783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28613" y="365126"/>
            <a:ext cx="11544300" cy="881784"/>
          </a:xfrm>
        </p:spPr>
        <p:txBody>
          <a:bodyPr>
            <a:normAutofit/>
          </a:bodyPr>
          <a:lstStyle/>
          <a:p>
            <a:r>
              <a:rPr lang="en-US" dirty="0"/>
              <a:t>RNA virus evolution</a:t>
            </a:r>
          </a:p>
        </p:txBody>
      </p:sp>
      <p:sp>
        <p:nvSpPr>
          <p:cNvPr id="130" name="32-Point Star 129"/>
          <p:cNvSpPr/>
          <p:nvPr/>
        </p:nvSpPr>
        <p:spPr>
          <a:xfrm>
            <a:off x="1658541" y="374087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03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119" y="2846943"/>
            <a:ext cx="11544300" cy="88178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+mn-lt"/>
              </a:rPr>
              <a:t>Genetic code and variation</a:t>
            </a:r>
          </a:p>
        </p:txBody>
      </p:sp>
    </p:spTree>
    <p:extLst>
      <p:ext uri="{BB962C8B-B14F-4D97-AF65-F5344CB8AC3E}">
        <p14:creationId xmlns:p14="http://schemas.microsoft.com/office/powerpoint/2010/main" val="6266094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28613" y="365126"/>
            <a:ext cx="11544300" cy="881784"/>
          </a:xfrm>
        </p:spPr>
        <p:txBody>
          <a:bodyPr>
            <a:normAutofit/>
          </a:bodyPr>
          <a:lstStyle/>
          <a:p>
            <a:r>
              <a:rPr lang="en-US" dirty="0"/>
              <a:t>RNA virus evolution</a:t>
            </a:r>
          </a:p>
        </p:txBody>
      </p:sp>
      <p:sp>
        <p:nvSpPr>
          <p:cNvPr id="130" name="32-Point Star 129"/>
          <p:cNvSpPr/>
          <p:nvPr/>
        </p:nvSpPr>
        <p:spPr>
          <a:xfrm>
            <a:off x="1658541" y="374087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32-Point Star 130"/>
          <p:cNvSpPr/>
          <p:nvPr/>
        </p:nvSpPr>
        <p:spPr>
          <a:xfrm>
            <a:off x="1942385" y="3984172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32-Point Star 131"/>
          <p:cNvSpPr/>
          <p:nvPr/>
        </p:nvSpPr>
        <p:spPr>
          <a:xfrm>
            <a:off x="1950958" y="360371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32-Point Star 132"/>
          <p:cNvSpPr/>
          <p:nvPr/>
        </p:nvSpPr>
        <p:spPr>
          <a:xfrm>
            <a:off x="1649968" y="332939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32-Point Star 133"/>
          <p:cNvSpPr/>
          <p:nvPr/>
        </p:nvSpPr>
        <p:spPr>
          <a:xfrm>
            <a:off x="1329928" y="3603715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32-Point Star 134"/>
          <p:cNvSpPr/>
          <p:nvPr/>
        </p:nvSpPr>
        <p:spPr>
          <a:xfrm>
            <a:off x="1388031" y="3918858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32-Point Star 135"/>
          <p:cNvSpPr/>
          <p:nvPr/>
        </p:nvSpPr>
        <p:spPr>
          <a:xfrm>
            <a:off x="1665208" y="4121332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86825" y="5325619"/>
            <a:ext cx="3031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>
                <a:solidFill>
                  <a:schemeClr val="bg2">
                    <a:lumMod val="50000"/>
                  </a:schemeClr>
                </a:solidFill>
              </a:rPr>
              <a:t>Fast replication</a:t>
            </a:r>
          </a:p>
        </p:txBody>
      </p:sp>
    </p:spTree>
    <p:extLst>
      <p:ext uri="{BB962C8B-B14F-4D97-AF65-F5344CB8AC3E}">
        <p14:creationId xmlns:p14="http://schemas.microsoft.com/office/powerpoint/2010/main" val="20728260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28613" y="365126"/>
            <a:ext cx="11544300" cy="881784"/>
          </a:xfrm>
        </p:spPr>
        <p:txBody>
          <a:bodyPr>
            <a:normAutofit/>
          </a:bodyPr>
          <a:lstStyle/>
          <a:p>
            <a:r>
              <a:rPr lang="en-US" dirty="0"/>
              <a:t>RNA virus evolution</a:t>
            </a:r>
          </a:p>
        </p:txBody>
      </p:sp>
      <p:sp>
        <p:nvSpPr>
          <p:cNvPr id="130" name="32-Point Star 129"/>
          <p:cNvSpPr/>
          <p:nvPr/>
        </p:nvSpPr>
        <p:spPr>
          <a:xfrm>
            <a:off x="1658541" y="374087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32-Point Star 130"/>
          <p:cNvSpPr/>
          <p:nvPr/>
        </p:nvSpPr>
        <p:spPr>
          <a:xfrm>
            <a:off x="1942385" y="3984172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32-Point Star 131"/>
          <p:cNvSpPr/>
          <p:nvPr/>
        </p:nvSpPr>
        <p:spPr>
          <a:xfrm>
            <a:off x="1950958" y="360371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32-Point Star 132"/>
          <p:cNvSpPr/>
          <p:nvPr/>
        </p:nvSpPr>
        <p:spPr>
          <a:xfrm>
            <a:off x="1649968" y="332939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32-Point Star 133"/>
          <p:cNvSpPr/>
          <p:nvPr/>
        </p:nvSpPr>
        <p:spPr>
          <a:xfrm>
            <a:off x="1329928" y="3603715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32-Point Star 134"/>
          <p:cNvSpPr/>
          <p:nvPr/>
        </p:nvSpPr>
        <p:spPr>
          <a:xfrm>
            <a:off x="1388031" y="3918858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32-Point Star 135"/>
          <p:cNvSpPr/>
          <p:nvPr/>
        </p:nvSpPr>
        <p:spPr>
          <a:xfrm>
            <a:off x="1665208" y="4121332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32-Point Star 136"/>
          <p:cNvSpPr/>
          <p:nvPr/>
        </p:nvSpPr>
        <p:spPr>
          <a:xfrm>
            <a:off x="2260521" y="3784964"/>
            <a:ext cx="274320" cy="274320"/>
          </a:xfrm>
          <a:prstGeom prst="star32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32-Point Star 137"/>
          <p:cNvSpPr/>
          <p:nvPr/>
        </p:nvSpPr>
        <p:spPr>
          <a:xfrm>
            <a:off x="2088118" y="3276328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32-Point Star 138"/>
          <p:cNvSpPr/>
          <p:nvPr/>
        </p:nvSpPr>
        <p:spPr>
          <a:xfrm>
            <a:off x="1238488" y="3240404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32-Point Star 139"/>
          <p:cNvSpPr/>
          <p:nvPr/>
        </p:nvSpPr>
        <p:spPr>
          <a:xfrm>
            <a:off x="1020842" y="3838848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32-Point Star 140"/>
          <p:cNvSpPr/>
          <p:nvPr/>
        </p:nvSpPr>
        <p:spPr>
          <a:xfrm>
            <a:off x="1292305" y="427155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32-Point Star 144"/>
          <p:cNvSpPr/>
          <p:nvPr/>
        </p:nvSpPr>
        <p:spPr>
          <a:xfrm>
            <a:off x="1846184" y="2948940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32-Point Star 145"/>
          <p:cNvSpPr/>
          <p:nvPr/>
        </p:nvSpPr>
        <p:spPr>
          <a:xfrm>
            <a:off x="1429465" y="2899955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32-Point Star 147"/>
          <p:cNvSpPr/>
          <p:nvPr/>
        </p:nvSpPr>
        <p:spPr>
          <a:xfrm>
            <a:off x="896541" y="346900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70760" y="5325619"/>
            <a:ext cx="2863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High mutation</a:t>
            </a:r>
          </a:p>
        </p:txBody>
      </p:sp>
    </p:spTree>
    <p:extLst>
      <p:ext uri="{BB962C8B-B14F-4D97-AF65-F5344CB8AC3E}">
        <p14:creationId xmlns:p14="http://schemas.microsoft.com/office/powerpoint/2010/main" val="15072637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28613" y="365126"/>
            <a:ext cx="11544300" cy="881784"/>
          </a:xfrm>
        </p:spPr>
        <p:txBody>
          <a:bodyPr>
            <a:normAutofit/>
          </a:bodyPr>
          <a:lstStyle/>
          <a:p>
            <a:r>
              <a:rPr lang="en-US" dirty="0"/>
              <a:t>RNA virus evolution</a:t>
            </a:r>
          </a:p>
        </p:txBody>
      </p:sp>
      <p:sp>
        <p:nvSpPr>
          <p:cNvPr id="130" name="32-Point Star 129"/>
          <p:cNvSpPr/>
          <p:nvPr/>
        </p:nvSpPr>
        <p:spPr>
          <a:xfrm>
            <a:off x="1658541" y="374087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32-Point Star 130"/>
          <p:cNvSpPr/>
          <p:nvPr/>
        </p:nvSpPr>
        <p:spPr>
          <a:xfrm>
            <a:off x="1942385" y="3984172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32-Point Star 131"/>
          <p:cNvSpPr/>
          <p:nvPr/>
        </p:nvSpPr>
        <p:spPr>
          <a:xfrm>
            <a:off x="1950958" y="360371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32-Point Star 132"/>
          <p:cNvSpPr/>
          <p:nvPr/>
        </p:nvSpPr>
        <p:spPr>
          <a:xfrm>
            <a:off x="1649968" y="332939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32-Point Star 133"/>
          <p:cNvSpPr/>
          <p:nvPr/>
        </p:nvSpPr>
        <p:spPr>
          <a:xfrm>
            <a:off x="1329928" y="3603715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32-Point Star 134"/>
          <p:cNvSpPr/>
          <p:nvPr/>
        </p:nvSpPr>
        <p:spPr>
          <a:xfrm>
            <a:off x="1388031" y="3918858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32-Point Star 135"/>
          <p:cNvSpPr/>
          <p:nvPr/>
        </p:nvSpPr>
        <p:spPr>
          <a:xfrm>
            <a:off x="1665208" y="4121332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32-Point Star 136"/>
          <p:cNvSpPr/>
          <p:nvPr/>
        </p:nvSpPr>
        <p:spPr>
          <a:xfrm>
            <a:off x="2260521" y="3784964"/>
            <a:ext cx="274320" cy="274320"/>
          </a:xfrm>
          <a:prstGeom prst="star32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32-Point Star 137"/>
          <p:cNvSpPr/>
          <p:nvPr/>
        </p:nvSpPr>
        <p:spPr>
          <a:xfrm>
            <a:off x="2088118" y="3276328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32-Point Star 138"/>
          <p:cNvSpPr/>
          <p:nvPr/>
        </p:nvSpPr>
        <p:spPr>
          <a:xfrm>
            <a:off x="1238488" y="3240404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32-Point Star 139"/>
          <p:cNvSpPr/>
          <p:nvPr/>
        </p:nvSpPr>
        <p:spPr>
          <a:xfrm>
            <a:off x="1020842" y="3838848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32-Point Star 140"/>
          <p:cNvSpPr/>
          <p:nvPr/>
        </p:nvSpPr>
        <p:spPr>
          <a:xfrm>
            <a:off x="1292305" y="427155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32-Point Star 141"/>
          <p:cNvSpPr/>
          <p:nvPr/>
        </p:nvSpPr>
        <p:spPr>
          <a:xfrm>
            <a:off x="1983344" y="4364628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32-Point Star 142"/>
          <p:cNvSpPr/>
          <p:nvPr/>
        </p:nvSpPr>
        <p:spPr>
          <a:xfrm>
            <a:off x="2397681" y="4111536"/>
            <a:ext cx="274320" cy="274320"/>
          </a:xfrm>
          <a:prstGeom prst="star32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32-Point Star 143"/>
          <p:cNvSpPr/>
          <p:nvPr/>
        </p:nvSpPr>
        <p:spPr>
          <a:xfrm>
            <a:off x="2483407" y="3413488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32-Point Star 144"/>
          <p:cNvSpPr/>
          <p:nvPr/>
        </p:nvSpPr>
        <p:spPr>
          <a:xfrm>
            <a:off x="1846184" y="2948940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32-Point Star 145"/>
          <p:cNvSpPr/>
          <p:nvPr/>
        </p:nvSpPr>
        <p:spPr>
          <a:xfrm>
            <a:off x="1429465" y="2899955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32-Point Star 146"/>
          <p:cNvSpPr/>
          <p:nvPr/>
        </p:nvSpPr>
        <p:spPr>
          <a:xfrm>
            <a:off x="1005127" y="2877093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32-Point Star 147"/>
          <p:cNvSpPr/>
          <p:nvPr/>
        </p:nvSpPr>
        <p:spPr>
          <a:xfrm>
            <a:off x="896541" y="346900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32-Point Star 148"/>
          <p:cNvSpPr/>
          <p:nvPr/>
        </p:nvSpPr>
        <p:spPr>
          <a:xfrm>
            <a:off x="896541" y="4166238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32-Point Star 149"/>
          <p:cNvSpPr/>
          <p:nvPr/>
        </p:nvSpPr>
        <p:spPr>
          <a:xfrm>
            <a:off x="1570911" y="4508320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32-Point Star 150"/>
          <p:cNvSpPr/>
          <p:nvPr/>
        </p:nvSpPr>
        <p:spPr>
          <a:xfrm>
            <a:off x="2394824" y="4483012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32-Point Star 151"/>
          <p:cNvSpPr/>
          <p:nvPr/>
        </p:nvSpPr>
        <p:spPr>
          <a:xfrm>
            <a:off x="2689147" y="391885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32-Point Star 152"/>
          <p:cNvSpPr/>
          <p:nvPr/>
        </p:nvSpPr>
        <p:spPr>
          <a:xfrm>
            <a:off x="2789158" y="355064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32-Point Star 153"/>
          <p:cNvSpPr/>
          <p:nvPr/>
        </p:nvSpPr>
        <p:spPr>
          <a:xfrm>
            <a:off x="2404348" y="306201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32-Point Star 154"/>
          <p:cNvSpPr/>
          <p:nvPr/>
        </p:nvSpPr>
        <p:spPr>
          <a:xfrm>
            <a:off x="2162414" y="2772184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32-Point Star 155"/>
          <p:cNvSpPr/>
          <p:nvPr/>
        </p:nvSpPr>
        <p:spPr>
          <a:xfrm>
            <a:off x="1649968" y="2618286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32-Point Star 156"/>
          <p:cNvSpPr/>
          <p:nvPr/>
        </p:nvSpPr>
        <p:spPr>
          <a:xfrm>
            <a:off x="1261350" y="2601141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32-Point Star 157"/>
          <p:cNvSpPr/>
          <p:nvPr/>
        </p:nvSpPr>
        <p:spPr>
          <a:xfrm>
            <a:off x="736522" y="3120390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32-Point Star 158"/>
          <p:cNvSpPr/>
          <p:nvPr/>
        </p:nvSpPr>
        <p:spPr>
          <a:xfrm>
            <a:off x="600313" y="3642090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32-Point Star 159"/>
          <p:cNvSpPr/>
          <p:nvPr/>
        </p:nvSpPr>
        <p:spPr>
          <a:xfrm>
            <a:off x="599361" y="3974376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32-Point Star 160"/>
          <p:cNvSpPr/>
          <p:nvPr/>
        </p:nvSpPr>
        <p:spPr>
          <a:xfrm>
            <a:off x="1010842" y="449852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32-Point Star 161"/>
          <p:cNvSpPr/>
          <p:nvPr/>
        </p:nvSpPr>
        <p:spPr>
          <a:xfrm>
            <a:off x="1329928" y="4759782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32-Point Star 162"/>
          <p:cNvSpPr/>
          <p:nvPr/>
        </p:nvSpPr>
        <p:spPr>
          <a:xfrm>
            <a:off x="1952864" y="4759782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32-Point Star 163"/>
          <p:cNvSpPr/>
          <p:nvPr/>
        </p:nvSpPr>
        <p:spPr>
          <a:xfrm>
            <a:off x="2744393" y="4287068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32-Point Star 164"/>
          <p:cNvSpPr/>
          <p:nvPr/>
        </p:nvSpPr>
        <p:spPr>
          <a:xfrm>
            <a:off x="2769154" y="3160803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32-Point Star 165"/>
          <p:cNvSpPr/>
          <p:nvPr/>
        </p:nvSpPr>
        <p:spPr>
          <a:xfrm>
            <a:off x="2517219" y="2738301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32-Point Star 166"/>
          <p:cNvSpPr/>
          <p:nvPr/>
        </p:nvSpPr>
        <p:spPr>
          <a:xfrm>
            <a:off x="1960484" y="2454184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32-Point Star 167"/>
          <p:cNvSpPr/>
          <p:nvPr/>
        </p:nvSpPr>
        <p:spPr>
          <a:xfrm>
            <a:off x="1480422" y="2304778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32-Point Star 168"/>
          <p:cNvSpPr/>
          <p:nvPr/>
        </p:nvSpPr>
        <p:spPr>
          <a:xfrm>
            <a:off x="920353" y="2475933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32-Point Star 169"/>
          <p:cNvSpPr/>
          <p:nvPr/>
        </p:nvSpPr>
        <p:spPr>
          <a:xfrm>
            <a:off x="609363" y="2786064"/>
            <a:ext cx="274320" cy="274320"/>
          </a:xfrm>
          <a:prstGeom prst="star32">
            <a:avLst/>
          </a:prstGeom>
          <a:solidFill>
            <a:schemeClr val="accent1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32-Point Star 170"/>
          <p:cNvSpPr/>
          <p:nvPr/>
        </p:nvSpPr>
        <p:spPr>
          <a:xfrm>
            <a:off x="437434" y="3309804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32-Point Star 171"/>
          <p:cNvSpPr/>
          <p:nvPr/>
        </p:nvSpPr>
        <p:spPr>
          <a:xfrm>
            <a:off x="587931" y="4345852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32-Point Star 172"/>
          <p:cNvSpPr/>
          <p:nvPr/>
        </p:nvSpPr>
        <p:spPr>
          <a:xfrm>
            <a:off x="937976" y="4863470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32-Point Star 173"/>
          <p:cNvSpPr/>
          <p:nvPr/>
        </p:nvSpPr>
        <p:spPr>
          <a:xfrm>
            <a:off x="1639967" y="4937761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32-Point Star 174"/>
          <p:cNvSpPr/>
          <p:nvPr/>
        </p:nvSpPr>
        <p:spPr>
          <a:xfrm>
            <a:off x="2345292" y="4782640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32-Point Star 175"/>
          <p:cNvSpPr/>
          <p:nvPr/>
        </p:nvSpPr>
        <p:spPr>
          <a:xfrm>
            <a:off x="2760582" y="463568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32-Point Star 176"/>
          <p:cNvSpPr/>
          <p:nvPr/>
        </p:nvSpPr>
        <p:spPr>
          <a:xfrm>
            <a:off x="3033474" y="402907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32-Point Star 177"/>
          <p:cNvSpPr/>
          <p:nvPr/>
        </p:nvSpPr>
        <p:spPr>
          <a:xfrm>
            <a:off x="3079671" y="3309804"/>
            <a:ext cx="274320" cy="274320"/>
          </a:xfrm>
          <a:prstGeom prst="star32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32-Point Star 178"/>
          <p:cNvSpPr/>
          <p:nvPr/>
        </p:nvSpPr>
        <p:spPr>
          <a:xfrm>
            <a:off x="2346247" y="2410710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32-Point Star 179"/>
          <p:cNvSpPr/>
          <p:nvPr/>
        </p:nvSpPr>
        <p:spPr>
          <a:xfrm>
            <a:off x="1787128" y="2146389"/>
            <a:ext cx="274320" cy="274320"/>
          </a:xfrm>
          <a:prstGeom prst="star32">
            <a:avLst/>
          </a:prstGeom>
          <a:solidFill>
            <a:schemeClr val="accent1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32-Point Star 180"/>
          <p:cNvSpPr/>
          <p:nvPr/>
        </p:nvSpPr>
        <p:spPr>
          <a:xfrm>
            <a:off x="1144429" y="2178640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32-Point Star 181"/>
          <p:cNvSpPr/>
          <p:nvPr/>
        </p:nvSpPr>
        <p:spPr>
          <a:xfrm>
            <a:off x="576975" y="2452960"/>
            <a:ext cx="274320" cy="274320"/>
          </a:xfrm>
          <a:prstGeom prst="star32">
            <a:avLst/>
          </a:prstGeom>
          <a:solidFill>
            <a:schemeClr val="accent1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32-Point Star 182"/>
          <p:cNvSpPr/>
          <p:nvPr/>
        </p:nvSpPr>
        <p:spPr>
          <a:xfrm>
            <a:off x="313136" y="2966084"/>
            <a:ext cx="274320" cy="274320"/>
          </a:xfrm>
          <a:prstGeom prst="star32">
            <a:avLst/>
          </a:prstGeom>
          <a:solidFill>
            <a:schemeClr val="accent1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32-Point Star 183"/>
          <p:cNvSpPr/>
          <p:nvPr/>
        </p:nvSpPr>
        <p:spPr>
          <a:xfrm>
            <a:off x="233600" y="363637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32-Point Star 184"/>
          <p:cNvSpPr/>
          <p:nvPr/>
        </p:nvSpPr>
        <p:spPr>
          <a:xfrm>
            <a:off x="288845" y="4029078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32-Point Star 185"/>
          <p:cNvSpPr/>
          <p:nvPr/>
        </p:nvSpPr>
        <p:spPr>
          <a:xfrm>
            <a:off x="609364" y="4659544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32-Point Star 186"/>
          <p:cNvSpPr/>
          <p:nvPr/>
        </p:nvSpPr>
        <p:spPr>
          <a:xfrm>
            <a:off x="2119789" y="5089618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32-Point Star 187"/>
          <p:cNvSpPr/>
          <p:nvPr/>
        </p:nvSpPr>
        <p:spPr>
          <a:xfrm>
            <a:off x="1343262" y="5091252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TextBox 195"/>
          <p:cNvSpPr txBox="1"/>
          <p:nvPr/>
        </p:nvSpPr>
        <p:spPr>
          <a:xfrm>
            <a:off x="41856" y="5325619"/>
            <a:ext cx="3521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Large populations</a:t>
            </a:r>
          </a:p>
        </p:txBody>
      </p:sp>
    </p:spTree>
    <p:extLst>
      <p:ext uri="{BB962C8B-B14F-4D97-AF65-F5344CB8AC3E}">
        <p14:creationId xmlns:p14="http://schemas.microsoft.com/office/powerpoint/2010/main" val="8644773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28613" y="365126"/>
            <a:ext cx="11544300" cy="881784"/>
          </a:xfrm>
        </p:spPr>
        <p:txBody>
          <a:bodyPr>
            <a:normAutofit/>
          </a:bodyPr>
          <a:lstStyle/>
          <a:p>
            <a:r>
              <a:rPr lang="en-US" dirty="0"/>
              <a:t>RNA virus evolution</a:t>
            </a:r>
          </a:p>
        </p:txBody>
      </p:sp>
      <p:sp>
        <p:nvSpPr>
          <p:cNvPr id="3" name="Triangle 2"/>
          <p:cNvSpPr/>
          <p:nvPr/>
        </p:nvSpPr>
        <p:spPr>
          <a:xfrm rot="5400000">
            <a:off x="2251710" y="3317966"/>
            <a:ext cx="3451860" cy="1120140"/>
          </a:xfrm>
          <a:prstGeom prst="triangle">
            <a:avLst/>
          </a:prstGeom>
          <a:gradFill flip="none" rotWithShape="1">
            <a:gsLst>
              <a:gs pos="52000">
                <a:srgbClr val="BFBFBF"/>
              </a:gs>
              <a:gs pos="0">
                <a:schemeClr val="bg1">
                  <a:lumMod val="65000"/>
                </a:schemeClr>
              </a:gs>
              <a:gs pos="100000">
                <a:schemeClr val="bg1"/>
              </a:gs>
            </a:gsLst>
            <a:lin ang="5400000" scaled="0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32-Point Star 129"/>
          <p:cNvSpPr/>
          <p:nvPr/>
        </p:nvSpPr>
        <p:spPr>
          <a:xfrm>
            <a:off x="1658541" y="374087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32-Point Star 130"/>
          <p:cNvSpPr/>
          <p:nvPr/>
        </p:nvSpPr>
        <p:spPr>
          <a:xfrm>
            <a:off x="1942385" y="3984172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32-Point Star 131"/>
          <p:cNvSpPr/>
          <p:nvPr/>
        </p:nvSpPr>
        <p:spPr>
          <a:xfrm>
            <a:off x="1950958" y="360371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32-Point Star 132"/>
          <p:cNvSpPr/>
          <p:nvPr/>
        </p:nvSpPr>
        <p:spPr>
          <a:xfrm>
            <a:off x="1649968" y="332939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32-Point Star 133"/>
          <p:cNvSpPr/>
          <p:nvPr/>
        </p:nvSpPr>
        <p:spPr>
          <a:xfrm>
            <a:off x="1329928" y="3603715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32-Point Star 134"/>
          <p:cNvSpPr/>
          <p:nvPr/>
        </p:nvSpPr>
        <p:spPr>
          <a:xfrm>
            <a:off x="1388031" y="3918858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32-Point Star 135"/>
          <p:cNvSpPr/>
          <p:nvPr/>
        </p:nvSpPr>
        <p:spPr>
          <a:xfrm>
            <a:off x="1665208" y="4121332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32-Point Star 136"/>
          <p:cNvSpPr/>
          <p:nvPr/>
        </p:nvSpPr>
        <p:spPr>
          <a:xfrm>
            <a:off x="2260521" y="3784964"/>
            <a:ext cx="274320" cy="274320"/>
          </a:xfrm>
          <a:prstGeom prst="star32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32-Point Star 137"/>
          <p:cNvSpPr/>
          <p:nvPr/>
        </p:nvSpPr>
        <p:spPr>
          <a:xfrm>
            <a:off x="2088118" y="3276328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32-Point Star 138"/>
          <p:cNvSpPr/>
          <p:nvPr/>
        </p:nvSpPr>
        <p:spPr>
          <a:xfrm>
            <a:off x="1238488" y="3240404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32-Point Star 139"/>
          <p:cNvSpPr/>
          <p:nvPr/>
        </p:nvSpPr>
        <p:spPr>
          <a:xfrm>
            <a:off x="1020842" y="3838848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32-Point Star 140"/>
          <p:cNvSpPr/>
          <p:nvPr/>
        </p:nvSpPr>
        <p:spPr>
          <a:xfrm>
            <a:off x="1292305" y="427155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32-Point Star 141"/>
          <p:cNvSpPr/>
          <p:nvPr/>
        </p:nvSpPr>
        <p:spPr>
          <a:xfrm>
            <a:off x="1983344" y="4364628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32-Point Star 142"/>
          <p:cNvSpPr/>
          <p:nvPr/>
        </p:nvSpPr>
        <p:spPr>
          <a:xfrm>
            <a:off x="2397681" y="4111536"/>
            <a:ext cx="274320" cy="274320"/>
          </a:xfrm>
          <a:prstGeom prst="star32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32-Point Star 143"/>
          <p:cNvSpPr/>
          <p:nvPr/>
        </p:nvSpPr>
        <p:spPr>
          <a:xfrm>
            <a:off x="2483407" y="3413488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32-Point Star 144"/>
          <p:cNvSpPr/>
          <p:nvPr/>
        </p:nvSpPr>
        <p:spPr>
          <a:xfrm>
            <a:off x="1846184" y="2948940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32-Point Star 145"/>
          <p:cNvSpPr/>
          <p:nvPr/>
        </p:nvSpPr>
        <p:spPr>
          <a:xfrm>
            <a:off x="1429465" y="2899955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32-Point Star 146"/>
          <p:cNvSpPr/>
          <p:nvPr/>
        </p:nvSpPr>
        <p:spPr>
          <a:xfrm>
            <a:off x="1005127" y="2877093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32-Point Star 147"/>
          <p:cNvSpPr/>
          <p:nvPr/>
        </p:nvSpPr>
        <p:spPr>
          <a:xfrm>
            <a:off x="896541" y="346900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32-Point Star 148"/>
          <p:cNvSpPr/>
          <p:nvPr/>
        </p:nvSpPr>
        <p:spPr>
          <a:xfrm>
            <a:off x="896541" y="4166238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32-Point Star 149"/>
          <p:cNvSpPr/>
          <p:nvPr/>
        </p:nvSpPr>
        <p:spPr>
          <a:xfrm>
            <a:off x="1570911" y="4508320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32-Point Star 150"/>
          <p:cNvSpPr/>
          <p:nvPr/>
        </p:nvSpPr>
        <p:spPr>
          <a:xfrm>
            <a:off x="2394824" y="4483012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32-Point Star 151"/>
          <p:cNvSpPr/>
          <p:nvPr/>
        </p:nvSpPr>
        <p:spPr>
          <a:xfrm>
            <a:off x="2689147" y="391885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32-Point Star 152"/>
          <p:cNvSpPr/>
          <p:nvPr/>
        </p:nvSpPr>
        <p:spPr>
          <a:xfrm>
            <a:off x="2789158" y="355064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32-Point Star 153"/>
          <p:cNvSpPr/>
          <p:nvPr/>
        </p:nvSpPr>
        <p:spPr>
          <a:xfrm>
            <a:off x="2404348" y="306201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32-Point Star 154"/>
          <p:cNvSpPr/>
          <p:nvPr/>
        </p:nvSpPr>
        <p:spPr>
          <a:xfrm>
            <a:off x="2162414" y="2772184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32-Point Star 155"/>
          <p:cNvSpPr/>
          <p:nvPr/>
        </p:nvSpPr>
        <p:spPr>
          <a:xfrm>
            <a:off x="1649968" y="2618286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32-Point Star 156"/>
          <p:cNvSpPr/>
          <p:nvPr/>
        </p:nvSpPr>
        <p:spPr>
          <a:xfrm>
            <a:off x="1261350" y="2601141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32-Point Star 157"/>
          <p:cNvSpPr/>
          <p:nvPr/>
        </p:nvSpPr>
        <p:spPr>
          <a:xfrm>
            <a:off x="736522" y="3120390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32-Point Star 158"/>
          <p:cNvSpPr/>
          <p:nvPr/>
        </p:nvSpPr>
        <p:spPr>
          <a:xfrm>
            <a:off x="600313" y="3642090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32-Point Star 159"/>
          <p:cNvSpPr/>
          <p:nvPr/>
        </p:nvSpPr>
        <p:spPr>
          <a:xfrm>
            <a:off x="599361" y="3974376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32-Point Star 160"/>
          <p:cNvSpPr/>
          <p:nvPr/>
        </p:nvSpPr>
        <p:spPr>
          <a:xfrm>
            <a:off x="1010842" y="449852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32-Point Star 161"/>
          <p:cNvSpPr/>
          <p:nvPr/>
        </p:nvSpPr>
        <p:spPr>
          <a:xfrm>
            <a:off x="1329928" y="4759782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32-Point Star 162"/>
          <p:cNvSpPr/>
          <p:nvPr/>
        </p:nvSpPr>
        <p:spPr>
          <a:xfrm>
            <a:off x="1952864" y="4759782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32-Point Star 163"/>
          <p:cNvSpPr/>
          <p:nvPr/>
        </p:nvSpPr>
        <p:spPr>
          <a:xfrm>
            <a:off x="2744393" y="4287068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32-Point Star 164"/>
          <p:cNvSpPr/>
          <p:nvPr/>
        </p:nvSpPr>
        <p:spPr>
          <a:xfrm>
            <a:off x="2769154" y="3160803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32-Point Star 165"/>
          <p:cNvSpPr/>
          <p:nvPr/>
        </p:nvSpPr>
        <p:spPr>
          <a:xfrm>
            <a:off x="2517219" y="2738301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32-Point Star 166"/>
          <p:cNvSpPr/>
          <p:nvPr/>
        </p:nvSpPr>
        <p:spPr>
          <a:xfrm>
            <a:off x="1960484" y="2454184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32-Point Star 167"/>
          <p:cNvSpPr/>
          <p:nvPr/>
        </p:nvSpPr>
        <p:spPr>
          <a:xfrm>
            <a:off x="1480422" y="2304778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32-Point Star 168"/>
          <p:cNvSpPr/>
          <p:nvPr/>
        </p:nvSpPr>
        <p:spPr>
          <a:xfrm>
            <a:off x="920353" y="2475933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32-Point Star 169"/>
          <p:cNvSpPr/>
          <p:nvPr/>
        </p:nvSpPr>
        <p:spPr>
          <a:xfrm>
            <a:off x="609363" y="2786064"/>
            <a:ext cx="274320" cy="274320"/>
          </a:xfrm>
          <a:prstGeom prst="star32">
            <a:avLst/>
          </a:prstGeom>
          <a:solidFill>
            <a:schemeClr val="accent1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32-Point Star 170"/>
          <p:cNvSpPr/>
          <p:nvPr/>
        </p:nvSpPr>
        <p:spPr>
          <a:xfrm>
            <a:off x="437434" y="3309804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32-Point Star 171"/>
          <p:cNvSpPr/>
          <p:nvPr/>
        </p:nvSpPr>
        <p:spPr>
          <a:xfrm>
            <a:off x="587931" y="4345852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32-Point Star 172"/>
          <p:cNvSpPr/>
          <p:nvPr/>
        </p:nvSpPr>
        <p:spPr>
          <a:xfrm>
            <a:off x="937976" y="4863470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32-Point Star 173"/>
          <p:cNvSpPr/>
          <p:nvPr/>
        </p:nvSpPr>
        <p:spPr>
          <a:xfrm>
            <a:off x="1639967" y="4937761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32-Point Star 174"/>
          <p:cNvSpPr/>
          <p:nvPr/>
        </p:nvSpPr>
        <p:spPr>
          <a:xfrm>
            <a:off x="2345292" y="4782640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32-Point Star 175"/>
          <p:cNvSpPr/>
          <p:nvPr/>
        </p:nvSpPr>
        <p:spPr>
          <a:xfrm>
            <a:off x="2760582" y="463568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32-Point Star 176"/>
          <p:cNvSpPr/>
          <p:nvPr/>
        </p:nvSpPr>
        <p:spPr>
          <a:xfrm>
            <a:off x="3033474" y="402907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32-Point Star 177"/>
          <p:cNvSpPr/>
          <p:nvPr/>
        </p:nvSpPr>
        <p:spPr>
          <a:xfrm>
            <a:off x="3079671" y="3309804"/>
            <a:ext cx="274320" cy="274320"/>
          </a:xfrm>
          <a:prstGeom prst="star32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32-Point Star 178"/>
          <p:cNvSpPr/>
          <p:nvPr/>
        </p:nvSpPr>
        <p:spPr>
          <a:xfrm>
            <a:off x="2346247" y="2410710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32-Point Star 179"/>
          <p:cNvSpPr/>
          <p:nvPr/>
        </p:nvSpPr>
        <p:spPr>
          <a:xfrm>
            <a:off x="1787128" y="2146389"/>
            <a:ext cx="274320" cy="274320"/>
          </a:xfrm>
          <a:prstGeom prst="star32">
            <a:avLst/>
          </a:prstGeom>
          <a:solidFill>
            <a:schemeClr val="accent1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32-Point Star 180"/>
          <p:cNvSpPr/>
          <p:nvPr/>
        </p:nvSpPr>
        <p:spPr>
          <a:xfrm>
            <a:off x="1144429" y="2178640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32-Point Star 181"/>
          <p:cNvSpPr/>
          <p:nvPr/>
        </p:nvSpPr>
        <p:spPr>
          <a:xfrm>
            <a:off x="576975" y="2452960"/>
            <a:ext cx="274320" cy="274320"/>
          </a:xfrm>
          <a:prstGeom prst="star32">
            <a:avLst/>
          </a:prstGeom>
          <a:solidFill>
            <a:schemeClr val="accent1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32-Point Star 182"/>
          <p:cNvSpPr/>
          <p:nvPr/>
        </p:nvSpPr>
        <p:spPr>
          <a:xfrm>
            <a:off x="313136" y="2966084"/>
            <a:ext cx="274320" cy="274320"/>
          </a:xfrm>
          <a:prstGeom prst="star32">
            <a:avLst/>
          </a:prstGeom>
          <a:solidFill>
            <a:schemeClr val="accent1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32-Point Star 183"/>
          <p:cNvSpPr/>
          <p:nvPr/>
        </p:nvSpPr>
        <p:spPr>
          <a:xfrm>
            <a:off x="233600" y="363637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32-Point Star 184"/>
          <p:cNvSpPr/>
          <p:nvPr/>
        </p:nvSpPr>
        <p:spPr>
          <a:xfrm>
            <a:off x="288845" y="4029078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32-Point Star 185"/>
          <p:cNvSpPr/>
          <p:nvPr/>
        </p:nvSpPr>
        <p:spPr>
          <a:xfrm>
            <a:off x="609364" y="4659544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32-Point Star 186"/>
          <p:cNvSpPr/>
          <p:nvPr/>
        </p:nvSpPr>
        <p:spPr>
          <a:xfrm>
            <a:off x="2119789" y="5089618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32-Point Star 187"/>
          <p:cNvSpPr/>
          <p:nvPr/>
        </p:nvSpPr>
        <p:spPr>
          <a:xfrm>
            <a:off x="1343262" y="5091252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32-Point Star 188"/>
          <p:cNvSpPr/>
          <p:nvPr/>
        </p:nvSpPr>
        <p:spPr>
          <a:xfrm>
            <a:off x="3541633" y="368780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32-Point Star 189"/>
          <p:cNvSpPr/>
          <p:nvPr/>
        </p:nvSpPr>
        <p:spPr>
          <a:xfrm>
            <a:off x="3724513" y="3984584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32-Point Star 190"/>
          <p:cNvSpPr/>
          <p:nvPr/>
        </p:nvSpPr>
        <p:spPr>
          <a:xfrm>
            <a:off x="3974782" y="3787416"/>
            <a:ext cx="274320" cy="274320"/>
          </a:xfrm>
          <a:prstGeom prst="star32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extBox 194"/>
          <p:cNvSpPr txBox="1"/>
          <p:nvPr/>
        </p:nvSpPr>
        <p:spPr>
          <a:xfrm>
            <a:off x="91751" y="5325619"/>
            <a:ext cx="488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Transmission bottlenecks</a:t>
            </a:r>
          </a:p>
        </p:txBody>
      </p:sp>
    </p:spTree>
    <p:extLst>
      <p:ext uri="{BB962C8B-B14F-4D97-AF65-F5344CB8AC3E}">
        <p14:creationId xmlns:p14="http://schemas.microsoft.com/office/powerpoint/2010/main" val="15435461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28613" y="365126"/>
            <a:ext cx="11544300" cy="881784"/>
          </a:xfrm>
        </p:spPr>
        <p:txBody>
          <a:bodyPr>
            <a:normAutofit/>
          </a:bodyPr>
          <a:lstStyle/>
          <a:p>
            <a:r>
              <a:rPr lang="en-US" dirty="0"/>
              <a:t>RNA virus evolution</a:t>
            </a:r>
          </a:p>
        </p:txBody>
      </p:sp>
      <p:sp>
        <p:nvSpPr>
          <p:cNvPr id="2" name="32-Point Star 1"/>
          <p:cNvSpPr/>
          <p:nvPr/>
        </p:nvSpPr>
        <p:spPr>
          <a:xfrm>
            <a:off x="5963603" y="3740876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riangle 2"/>
          <p:cNvSpPr/>
          <p:nvPr/>
        </p:nvSpPr>
        <p:spPr>
          <a:xfrm rot="5400000">
            <a:off x="2251710" y="3317966"/>
            <a:ext cx="3451860" cy="1120140"/>
          </a:xfrm>
          <a:prstGeom prst="triangle">
            <a:avLst/>
          </a:prstGeom>
          <a:gradFill flip="none" rotWithShape="1">
            <a:gsLst>
              <a:gs pos="52000">
                <a:srgbClr val="BFBFBF"/>
              </a:gs>
              <a:gs pos="0">
                <a:schemeClr val="bg1">
                  <a:lumMod val="65000"/>
                </a:schemeClr>
              </a:gs>
              <a:gs pos="100000">
                <a:schemeClr val="bg1"/>
              </a:gs>
            </a:gsLst>
            <a:lin ang="5400000" scaled="0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32-Point Star 12"/>
          <p:cNvSpPr/>
          <p:nvPr/>
        </p:nvSpPr>
        <p:spPr>
          <a:xfrm>
            <a:off x="6294120" y="405601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32-Point Star 13"/>
          <p:cNvSpPr/>
          <p:nvPr/>
        </p:nvSpPr>
        <p:spPr>
          <a:xfrm>
            <a:off x="6258402" y="3649640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32-Point Star 14"/>
          <p:cNvSpPr/>
          <p:nvPr/>
        </p:nvSpPr>
        <p:spPr>
          <a:xfrm>
            <a:off x="5955030" y="3329396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32-Point Star 15"/>
          <p:cNvSpPr/>
          <p:nvPr/>
        </p:nvSpPr>
        <p:spPr>
          <a:xfrm>
            <a:off x="5634990" y="3603715"/>
            <a:ext cx="274320" cy="274320"/>
          </a:xfrm>
          <a:prstGeom prst="star32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32-Point Star 16"/>
          <p:cNvSpPr/>
          <p:nvPr/>
        </p:nvSpPr>
        <p:spPr>
          <a:xfrm>
            <a:off x="5693093" y="391885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32-Point Star 17"/>
          <p:cNvSpPr/>
          <p:nvPr/>
        </p:nvSpPr>
        <p:spPr>
          <a:xfrm>
            <a:off x="5970270" y="4121332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32-Point Star 129"/>
          <p:cNvSpPr/>
          <p:nvPr/>
        </p:nvSpPr>
        <p:spPr>
          <a:xfrm>
            <a:off x="1658541" y="374087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32-Point Star 130"/>
          <p:cNvSpPr/>
          <p:nvPr/>
        </p:nvSpPr>
        <p:spPr>
          <a:xfrm>
            <a:off x="1942385" y="3984172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32-Point Star 131"/>
          <p:cNvSpPr/>
          <p:nvPr/>
        </p:nvSpPr>
        <p:spPr>
          <a:xfrm>
            <a:off x="1950958" y="360371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32-Point Star 132"/>
          <p:cNvSpPr/>
          <p:nvPr/>
        </p:nvSpPr>
        <p:spPr>
          <a:xfrm>
            <a:off x="1649968" y="332939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32-Point Star 133"/>
          <p:cNvSpPr/>
          <p:nvPr/>
        </p:nvSpPr>
        <p:spPr>
          <a:xfrm>
            <a:off x="1329928" y="3603715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32-Point Star 134"/>
          <p:cNvSpPr/>
          <p:nvPr/>
        </p:nvSpPr>
        <p:spPr>
          <a:xfrm>
            <a:off x="1388031" y="3918858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32-Point Star 135"/>
          <p:cNvSpPr/>
          <p:nvPr/>
        </p:nvSpPr>
        <p:spPr>
          <a:xfrm>
            <a:off x="1665208" y="4121332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32-Point Star 136"/>
          <p:cNvSpPr/>
          <p:nvPr/>
        </p:nvSpPr>
        <p:spPr>
          <a:xfrm>
            <a:off x="2260521" y="3784964"/>
            <a:ext cx="274320" cy="274320"/>
          </a:xfrm>
          <a:prstGeom prst="star32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32-Point Star 137"/>
          <p:cNvSpPr/>
          <p:nvPr/>
        </p:nvSpPr>
        <p:spPr>
          <a:xfrm>
            <a:off x="2088118" y="3276328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32-Point Star 138"/>
          <p:cNvSpPr/>
          <p:nvPr/>
        </p:nvSpPr>
        <p:spPr>
          <a:xfrm>
            <a:off x="1238488" y="3240404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32-Point Star 139"/>
          <p:cNvSpPr/>
          <p:nvPr/>
        </p:nvSpPr>
        <p:spPr>
          <a:xfrm>
            <a:off x="1020842" y="3838848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32-Point Star 140"/>
          <p:cNvSpPr/>
          <p:nvPr/>
        </p:nvSpPr>
        <p:spPr>
          <a:xfrm>
            <a:off x="1292305" y="427155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32-Point Star 141"/>
          <p:cNvSpPr/>
          <p:nvPr/>
        </p:nvSpPr>
        <p:spPr>
          <a:xfrm>
            <a:off x="1983344" y="4364628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32-Point Star 142"/>
          <p:cNvSpPr/>
          <p:nvPr/>
        </p:nvSpPr>
        <p:spPr>
          <a:xfrm>
            <a:off x="2397681" y="4111536"/>
            <a:ext cx="274320" cy="274320"/>
          </a:xfrm>
          <a:prstGeom prst="star32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32-Point Star 143"/>
          <p:cNvSpPr/>
          <p:nvPr/>
        </p:nvSpPr>
        <p:spPr>
          <a:xfrm>
            <a:off x="2483407" y="3413488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32-Point Star 144"/>
          <p:cNvSpPr/>
          <p:nvPr/>
        </p:nvSpPr>
        <p:spPr>
          <a:xfrm>
            <a:off x="1846184" y="2948940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32-Point Star 145"/>
          <p:cNvSpPr/>
          <p:nvPr/>
        </p:nvSpPr>
        <p:spPr>
          <a:xfrm>
            <a:off x="1429465" y="2899955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32-Point Star 146"/>
          <p:cNvSpPr/>
          <p:nvPr/>
        </p:nvSpPr>
        <p:spPr>
          <a:xfrm>
            <a:off x="1005127" y="2877093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32-Point Star 147"/>
          <p:cNvSpPr/>
          <p:nvPr/>
        </p:nvSpPr>
        <p:spPr>
          <a:xfrm>
            <a:off x="896541" y="346900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32-Point Star 148"/>
          <p:cNvSpPr/>
          <p:nvPr/>
        </p:nvSpPr>
        <p:spPr>
          <a:xfrm>
            <a:off x="896541" y="4166238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32-Point Star 149"/>
          <p:cNvSpPr/>
          <p:nvPr/>
        </p:nvSpPr>
        <p:spPr>
          <a:xfrm>
            <a:off x="1570911" y="4508320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32-Point Star 150"/>
          <p:cNvSpPr/>
          <p:nvPr/>
        </p:nvSpPr>
        <p:spPr>
          <a:xfrm>
            <a:off x="2394824" y="4483012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32-Point Star 151"/>
          <p:cNvSpPr/>
          <p:nvPr/>
        </p:nvSpPr>
        <p:spPr>
          <a:xfrm>
            <a:off x="2689147" y="391885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32-Point Star 152"/>
          <p:cNvSpPr/>
          <p:nvPr/>
        </p:nvSpPr>
        <p:spPr>
          <a:xfrm>
            <a:off x="2789158" y="355064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32-Point Star 153"/>
          <p:cNvSpPr/>
          <p:nvPr/>
        </p:nvSpPr>
        <p:spPr>
          <a:xfrm>
            <a:off x="2404348" y="306201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32-Point Star 154"/>
          <p:cNvSpPr/>
          <p:nvPr/>
        </p:nvSpPr>
        <p:spPr>
          <a:xfrm>
            <a:off x="2162414" y="2772184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32-Point Star 155"/>
          <p:cNvSpPr/>
          <p:nvPr/>
        </p:nvSpPr>
        <p:spPr>
          <a:xfrm>
            <a:off x="1649968" y="2618286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32-Point Star 156"/>
          <p:cNvSpPr/>
          <p:nvPr/>
        </p:nvSpPr>
        <p:spPr>
          <a:xfrm>
            <a:off x="1261350" y="2601141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32-Point Star 157"/>
          <p:cNvSpPr/>
          <p:nvPr/>
        </p:nvSpPr>
        <p:spPr>
          <a:xfrm>
            <a:off x="736522" y="3120390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32-Point Star 158"/>
          <p:cNvSpPr/>
          <p:nvPr/>
        </p:nvSpPr>
        <p:spPr>
          <a:xfrm>
            <a:off x="600313" y="3642090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32-Point Star 159"/>
          <p:cNvSpPr/>
          <p:nvPr/>
        </p:nvSpPr>
        <p:spPr>
          <a:xfrm>
            <a:off x="599361" y="3974376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32-Point Star 160"/>
          <p:cNvSpPr/>
          <p:nvPr/>
        </p:nvSpPr>
        <p:spPr>
          <a:xfrm>
            <a:off x="1010842" y="449852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32-Point Star 161"/>
          <p:cNvSpPr/>
          <p:nvPr/>
        </p:nvSpPr>
        <p:spPr>
          <a:xfrm>
            <a:off x="1329928" y="4759782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32-Point Star 162"/>
          <p:cNvSpPr/>
          <p:nvPr/>
        </p:nvSpPr>
        <p:spPr>
          <a:xfrm>
            <a:off x="1952864" y="4759782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32-Point Star 163"/>
          <p:cNvSpPr/>
          <p:nvPr/>
        </p:nvSpPr>
        <p:spPr>
          <a:xfrm>
            <a:off x="2744393" y="4287068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32-Point Star 164"/>
          <p:cNvSpPr/>
          <p:nvPr/>
        </p:nvSpPr>
        <p:spPr>
          <a:xfrm>
            <a:off x="2769154" y="3160803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32-Point Star 165"/>
          <p:cNvSpPr/>
          <p:nvPr/>
        </p:nvSpPr>
        <p:spPr>
          <a:xfrm>
            <a:off x="2517219" y="2738301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32-Point Star 166"/>
          <p:cNvSpPr/>
          <p:nvPr/>
        </p:nvSpPr>
        <p:spPr>
          <a:xfrm>
            <a:off x="1960484" y="2454184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32-Point Star 167"/>
          <p:cNvSpPr/>
          <p:nvPr/>
        </p:nvSpPr>
        <p:spPr>
          <a:xfrm>
            <a:off x="1480422" y="2304778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32-Point Star 168"/>
          <p:cNvSpPr/>
          <p:nvPr/>
        </p:nvSpPr>
        <p:spPr>
          <a:xfrm>
            <a:off x="920353" y="2475933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32-Point Star 169"/>
          <p:cNvSpPr/>
          <p:nvPr/>
        </p:nvSpPr>
        <p:spPr>
          <a:xfrm>
            <a:off x="609363" y="2786064"/>
            <a:ext cx="274320" cy="274320"/>
          </a:xfrm>
          <a:prstGeom prst="star32">
            <a:avLst/>
          </a:prstGeom>
          <a:solidFill>
            <a:schemeClr val="accent1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32-Point Star 170"/>
          <p:cNvSpPr/>
          <p:nvPr/>
        </p:nvSpPr>
        <p:spPr>
          <a:xfrm>
            <a:off x="437434" y="3309804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32-Point Star 171"/>
          <p:cNvSpPr/>
          <p:nvPr/>
        </p:nvSpPr>
        <p:spPr>
          <a:xfrm>
            <a:off x="587931" y="4345852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32-Point Star 172"/>
          <p:cNvSpPr/>
          <p:nvPr/>
        </p:nvSpPr>
        <p:spPr>
          <a:xfrm>
            <a:off x="937976" y="4863470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32-Point Star 173"/>
          <p:cNvSpPr/>
          <p:nvPr/>
        </p:nvSpPr>
        <p:spPr>
          <a:xfrm>
            <a:off x="1639967" y="4937761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32-Point Star 174"/>
          <p:cNvSpPr/>
          <p:nvPr/>
        </p:nvSpPr>
        <p:spPr>
          <a:xfrm>
            <a:off x="2345292" y="4782640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32-Point Star 175"/>
          <p:cNvSpPr/>
          <p:nvPr/>
        </p:nvSpPr>
        <p:spPr>
          <a:xfrm>
            <a:off x="2760582" y="463568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32-Point Star 176"/>
          <p:cNvSpPr/>
          <p:nvPr/>
        </p:nvSpPr>
        <p:spPr>
          <a:xfrm>
            <a:off x="3033474" y="402907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32-Point Star 177"/>
          <p:cNvSpPr/>
          <p:nvPr/>
        </p:nvSpPr>
        <p:spPr>
          <a:xfrm>
            <a:off x="3079671" y="3309804"/>
            <a:ext cx="274320" cy="274320"/>
          </a:xfrm>
          <a:prstGeom prst="star32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32-Point Star 178"/>
          <p:cNvSpPr/>
          <p:nvPr/>
        </p:nvSpPr>
        <p:spPr>
          <a:xfrm>
            <a:off x="2346247" y="2410710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32-Point Star 179"/>
          <p:cNvSpPr/>
          <p:nvPr/>
        </p:nvSpPr>
        <p:spPr>
          <a:xfrm>
            <a:off x="1787128" y="2146389"/>
            <a:ext cx="274320" cy="274320"/>
          </a:xfrm>
          <a:prstGeom prst="star32">
            <a:avLst/>
          </a:prstGeom>
          <a:solidFill>
            <a:schemeClr val="accent1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32-Point Star 180"/>
          <p:cNvSpPr/>
          <p:nvPr/>
        </p:nvSpPr>
        <p:spPr>
          <a:xfrm>
            <a:off x="1144429" y="2178640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32-Point Star 181"/>
          <p:cNvSpPr/>
          <p:nvPr/>
        </p:nvSpPr>
        <p:spPr>
          <a:xfrm>
            <a:off x="576975" y="2452960"/>
            <a:ext cx="274320" cy="274320"/>
          </a:xfrm>
          <a:prstGeom prst="star32">
            <a:avLst/>
          </a:prstGeom>
          <a:solidFill>
            <a:schemeClr val="accent1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32-Point Star 182"/>
          <p:cNvSpPr/>
          <p:nvPr/>
        </p:nvSpPr>
        <p:spPr>
          <a:xfrm>
            <a:off x="313136" y="2966084"/>
            <a:ext cx="274320" cy="274320"/>
          </a:xfrm>
          <a:prstGeom prst="star32">
            <a:avLst/>
          </a:prstGeom>
          <a:solidFill>
            <a:schemeClr val="accent1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32-Point Star 183"/>
          <p:cNvSpPr/>
          <p:nvPr/>
        </p:nvSpPr>
        <p:spPr>
          <a:xfrm>
            <a:off x="233600" y="363637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32-Point Star 184"/>
          <p:cNvSpPr/>
          <p:nvPr/>
        </p:nvSpPr>
        <p:spPr>
          <a:xfrm>
            <a:off x="288845" y="4029078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32-Point Star 185"/>
          <p:cNvSpPr/>
          <p:nvPr/>
        </p:nvSpPr>
        <p:spPr>
          <a:xfrm>
            <a:off x="609364" y="4659544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32-Point Star 186"/>
          <p:cNvSpPr/>
          <p:nvPr/>
        </p:nvSpPr>
        <p:spPr>
          <a:xfrm>
            <a:off x="2119789" y="5089618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32-Point Star 187"/>
          <p:cNvSpPr/>
          <p:nvPr/>
        </p:nvSpPr>
        <p:spPr>
          <a:xfrm>
            <a:off x="1343262" y="5091252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32-Point Star 188"/>
          <p:cNvSpPr/>
          <p:nvPr/>
        </p:nvSpPr>
        <p:spPr>
          <a:xfrm>
            <a:off x="3541633" y="368780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32-Point Star 189"/>
          <p:cNvSpPr/>
          <p:nvPr/>
        </p:nvSpPr>
        <p:spPr>
          <a:xfrm>
            <a:off x="3724513" y="3984584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32-Point Star 190"/>
          <p:cNvSpPr/>
          <p:nvPr/>
        </p:nvSpPr>
        <p:spPr>
          <a:xfrm>
            <a:off x="3974782" y="3787416"/>
            <a:ext cx="274320" cy="274320"/>
          </a:xfrm>
          <a:prstGeom prst="star32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3007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28613" y="365126"/>
            <a:ext cx="11544300" cy="881784"/>
          </a:xfrm>
        </p:spPr>
        <p:txBody>
          <a:bodyPr>
            <a:normAutofit/>
          </a:bodyPr>
          <a:lstStyle/>
          <a:p>
            <a:r>
              <a:rPr lang="en-US" dirty="0"/>
              <a:t>RNA virus evolution</a:t>
            </a:r>
          </a:p>
        </p:txBody>
      </p:sp>
      <p:sp>
        <p:nvSpPr>
          <p:cNvPr id="2" name="32-Point Star 1"/>
          <p:cNvSpPr/>
          <p:nvPr/>
        </p:nvSpPr>
        <p:spPr>
          <a:xfrm>
            <a:off x="5963603" y="3740876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riangle 2"/>
          <p:cNvSpPr/>
          <p:nvPr/>
        </p:nvSpPr>
        <p:spPr>
          <a:xfrm rot="5400000">
            <a:off x="2251710" y="3317966"/>
            <a:ext cx="3451860" cy="1120140"/>
          </a:xfrm>
          <a:prstGeom prst="triangle">
            <a:avLst/>
          </a:prstGeom>
          <a:gradFill flip="none" rotWithShape="1">
            <a:gsLst>
              <a:gs pos="52000">
                <a:srgbClr val="BFBFBF"/>
              </a:gs>
              <a:gs pos="0">
                <a:schemeClr val="bg1">
                  <a:lumMod val="65000"/>
                </a:schemeClr>
              </a:gs>
              <a:gs pos="100000">
                <a:schemeClr val="bg1"/>
              </a:gs>
            </a:gsLst>
            <a:lin ang="5400000" scaled="0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32-Point Star 12"/>
          <p:cNvSpPr/>
          <p:nvPr/>
        </p:nvSpPr>
        <p:spPr>
          <a:xfrm>
            <a:off x="6294120" y="405601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32-Point Star 13"/>
          <p:cNvSpPr/>
          <p:nvPr/>
        </p:nvSpPr>
        <p:spPr>
          <a:xfrm>
            <a:off x="6258402" y="3649640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32-Point Star 14"/>
          <p:cNvSpPr/>
          <p:nvPr/>
        </p:nvSpPr>
        <p:spPr>
          <a:xfrm>
            <a:off x="5955030" y="3329396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32-Point Star 15"/>
          <p:cNvSpPr/>
          <p:nvPr/>
        </p:nvSpPr>
        <p:spPr>
          <a:xfrm>
            <a:off x="5634990" y="3603715"/>
            <a:ext cx="274320" cy="274320"/>
          </a:xfrm>
          <a:prstGeom prst="star32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32-Point Star 16"/>
          <p:cNvSpPr/>
          <p:nvPr/>
        </p:nvSpPr>
        <p:spPr>
          <a:xfrm>
            <a:off x="5693093" y="391885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32-Point Star 17"/>
          <p:cNvSpPr/>
          <p:nvPr/>
        </p:nvSpPr>
        <p:spPr>
          <a:xfrm>
            <a:off x="5970270" y="4121332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32-Point Star 18"/>
          <p:cNvSpPr/>
          <p:nvPr/>
        </p:nvSpPr>
        <p:spPr>
          <a:xfrm>
            <a:off x="6565583" y="3784964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32-Point Star 19"/>
          <p:cNvSpPr/>
          <p:nvPr/>
        </p:nvSpPr>
        <p:spPr>
          <a:xfrm>
            <a:off x="6393180" y="3276328"/>
            <a:ext cx="274320" cy="274320"/>
          </a:xfrm>
          <a:prstGeom prst="star32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32-Point Star 20"/>
          <p:cNvSpPr/>
          <p:nvPr/>
        </p:nvSpPr>
        <p:spPr>
          <a:xfrm>
            <a:off x="5543550" y="3240404"/>
            <a:ext cx="274320" cy="274320"/>
          </a:xfrm>
          <a:prstGeom prst="star32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32-Point Star 21"/>
          <p:cNvSpPr/>
          <p:nvPr/>
        </p:nvSpPr>
        <p:spPr>
          <a:xfrm>
            <a:off x="5325904" y="3838848"/>
            <a:ext cx="274320" cy="274320"/>
          </a:xfrm>
          <a:prstGeom prst="star32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32-Point Star 22"/>
          <p:cNvSpPr/>
          <p:nvPr/>
        </p:nvSpPr>
        <p:spPr>
          <a:xfrm>
            <a:off x="5597367" y="4271556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32-Point Star 23"/>
          <p:cNvSpPr/>
          <p:nvPr/>
        </p:nvSpPr>
        <p:spPr>
          <a:xfrm>
            <a:off x="6288406" y="436462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32-Point Star 24"/>
          <p:cNvSpPr/>
          <p:nvPr/>
        </p:nvSpPr>
        <p:spPr>
          <a:xfrm>
            <a:off x="6702743" y="4111536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32-Point Star 25"/>
          <p:cNvSpPr/>
          <p:nvPr/>
        </p:nvSpPr>
        <p:spPr>
          <a:xfrm>
            <a:off x="6788469" y="3413488"/>
            <a:ext cx="274320" cy="274320"/>
          </a:xfrm>
          <a:prstGeom prst="star32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32-Point Star 26"/>
          <p:cNvSpPr/>
          <p:nvPr/>
        </p:nvSpPr>
        <p:spPr>
          <a:xfrm>
            <a:off x="6151246" y="2948940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32-Point Star 27"/>
          <p:cNvSpPr/>
          <p:nvPr/>
        </p:nvSpPr>
        <p:spPr>
          <a:xfrm>
            <a:off x="5632602" y="2912199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32-Point Star 28"/>
          <p:cNvSpPr/>
          <p:nvPr/>
        </p:nvSpPr>
        <p:spPr>
          <a:xfrm>
            <a:off x="5195889" y="2865076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32-Point Star 29"/>
          <p:cNvSpPr/>
          <p:nvPr/>
        </p:nvSpPr>
        <p:spPr>
          <a:xfrm>
            <a:off x="5201603" y="3469006"/>
            <a:ext cx="274320" cy="274320"/>
          </a:xfrm>
          <a:prstGeom prst="star32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32-Point Star 30"/>
          <p:cNvSpPr/>
          <p:nvPr/>
        </p:nvSpPr>
        <p:spPr>
          <a:xfrm>
            <a:off x="5201603" y="416623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32-Point Star 31"/>
          <p:cNvSpPr/>
          <p:nvPr/>
        </p:nvSpPr>
        <p:spPr>
          <a:xfrm>
            <a:off x="5875973" y="4508320"/>
            <a:ext cx="274320" cy="274320"/>
          </a:xfrm>
          <a:prstGeom prst="star32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32-Point Star 32"/>
          <p:cNvSpPr/>
          <p:nvPr/>
        </p:nvSpPr>
        <p:spPr>
          <a:xfrm>
            <a:off x="6572250" y="4437291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32-Point Star 33"/>
          <p:cNvSpPr/>
          <p:nvPr/>
        </p:nvSpPr>
        <p:spPr>
          <a:xfrm>
            <a:off x="6938010" y="3781698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32-Point Star 34"/>
          <p:cNvSpPr/>
          <p:nvPr/>
        </p:nvSpPr>
        <p:spPr>
          <a:xfrm>
            <a:off x="7151846" y="3516762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32-Point Star 35"/>
          <p:cNvSpPr/>
          <p:nvPr/>
        </p:nvSpPr>
        <p:spPr>
          <a:xfrm>
            <a:off x="6709410" y="3062016"/>
            <a:ext cx="274320" cy="274320"/>
          </a:xfrm>
          <a:prstGeom prst="star32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32-Point Star 36"/>
          <p:cNvSpPr/>
          <p:nvPr/>
        </p:nvSpPr>
        <p:spPr>
          <a:xfrm>
            <a:off x="6467476" y="2772184"/>
            <a:ext cx="274320" cy="274320"/>
          </a:xfrm>
          <a:prstGeom prst="star32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32-Point Star 37"/>
          <p:cNvSpPr/>
          <p:nvPr/>
        </p:nvSpPr>
        <p:spPr>
          <a:xfrm>
            <a:off x="5955030" y="2685845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32-Point Star 38"/>
          <p:cNvSpPr/>
          <p:nvPr/>
        </p:nvSpPr>
        <p:spPr>
          <a:xfrm>
            <a:off x="5440438" y="2637879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32-Point Star 39"/>
          <p:cNvSpPr/>
          <p:nvPr/>
        </p:nvSpPr>
        <p:spPr>
          <a:xfrm>
            <a:off x="5041584" y="3120390"/>
            <a:ext cx="274320" cy="274320"/>
          </a:xfrm>
          <a:prstGeom prst="star32">
            <a:avLst/>
          </a:prstGeom>
          <a:solidFill>
            <a:schemeClr val="accent2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32-Point Star 40"/>
          <p:cNvSpPr/>
          <p:nvPr/>
        </p:nvSpPr>
        <p:spPr>
          <a:xfrm>
            <a:off x="4813993" y="3653922"/>
            <a:ext cx="274320" cy="274320"/>
          </a:xfrm>
          <a:prstGeom prst="star32">
            <a:avLst/>
          </a:prstGeom>
          <a:solidFill>
            <a:schemeClr val="accent2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32-Point Star 41"/>
          <p:cNvSpPr/>
          <p:nvPr/>
        </p:nvSpPr>
        <p:spPr>
          <a:xfrm>
            <a:off x="4904423" y="3974376"/>
            <a:ext cx="274320" cy="274320"/>
          </a:xfrm>
          <a:prstGeom prst="star32">
            <a:avLst/>
          </a:prstGeom>
          <a:solidFill>
            <a:schemeClr val="accent2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32-Point Star 42"/>
          <p:cNvSpPr/>
          <p:nvPr/>
        </p:nvSpPr>
        <p:spPr>
          <a:xfrm>
            <a:off x="5315904" y="4498526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32-Point Star 43"/>
          <p:cNvSpPr/>
          <p:nvPr/>
        </p:nvSpPr>
        <p:spPr>
          <a:xfrm>
            <a:off x="5634990" y="4759782"/>
            <a:ext cx="274320" cy="274320"/>
          </a:xfrm>
          <a:prstGeom prst="star32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32-Point Star 44"/>
          <p:cNvSpPr/>
          <p:nvPr/>
        </p:nvSpPr>
        <p:spPr>
          <a:xfrm>
            <a:off x="6305548" y="4716516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32-Point Star 45"/>
          <p:cNvSpPr/>
          <p:nvPr/>
        </p:nvSpPr>
        <p:spPr>
          <a:xfrm>
            <a:off x="7131369" y="4136439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32-Point Star 46"/>
          <p:cNvSpPr/>
          <p:nvPr/>
        </p:nvSpPr>
        <p:spPr>
          <a:xfrm>
            <a:off x="7074216" y="3160803"/>
            <a:ext cx="274320" cy="274320"/>
          </a:xfrm>
          <a:prstGeom prst="star32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32-Point Star 47"/>
          <p:cNvSpPr/>
          <p:nvPr/>
        </p:nvSpPr>
        <p:spPr>
          <a:xfrm>
            <a:off x="6959919" y="2807926"/>
            <a:ext cx="274320" cy="274320"/>
          </a:xfrm>
          <a:prstGeom prst="star32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32-Point Star 48"/>
          <p:cNvSpPr/>
          <p:nvPr/>
        </p:nvSpPr>
        <p:spPr>
          <a:xfrm>
            <a:off x="6218397" y="2398461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32-Point Star 49"/>
          <p:cNvSpPr/>
          <p:nvPr/>
        </p:nvSpPr>
        <p:spPr>
          <a:xfrm>
            <a:off x="5841801" y="2338773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32-Point Star 50"/>
          <p:cNvSpPr/>
          <p:nvPr/>
        </p:nvSpPr>
        <p:spPr>
          <a:xfrm>
            <a:off x="5213743" y="2407644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32-Point Star 51"/>
          <p:cNvSpPr/>
          <p:nvPr/>
        </p:nvSpPr>
        <p:spPr>
          <a:xfrm>
            <a:off x="4823466" y="2853624"/>
            <a:ext cx="274320" cy="274320"/>
          </a:xfrm>
          <a:prstGeom prst="star32">
            <a:avLst/>
          </a:prstGeom>
          <a:solidFill>
            <a:schemeClr val="accent2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32-Point Star 52"/>
          <p:cNvSpPr/>
          <p:nvPr/>
        </p:nvSpPr>
        <p:spPr>
          <a:xfrm>
            <a:off x="4798219" y="3319596"/>
            <a:ext cx="274320" cy="274320"/>
          </a:xfrm>
          <a:prstGeom prst="star32">
            <a:avLst/>
          </a:prstGeom>
          <a:solidFill>
            <a:schemeClr val="accent2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32-Point Star 53"/>
          <p:cNvSpPr/>
          <p:nvPr/>
        </p:nvSpPr>
        <p:spPr>
          <a:xfrm>
            <a:off x="4778693" y="4403004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32-Point Star 54"/>
          <p:cNvSpPr/>
          <p:nvPr/>
        </p:nvSpPr>
        <p:spPr>
          <a:xfrm>
            <a:off x="5299711" y="4887733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32-Point Star 55"/>
          <p:cNvSpPr/>
          <p:nvPr/>
        </p:nvSpPr>
        <p:spPr>
          <a:xfrm>
            <a:off x="5978961" y="4868778"/>
            <a:ext cx="274320" cy="274320"/>
          </a:xfrm>
          <a:prstGeom prst="star32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32-Point Star 56"/>
          <p:cNvSpPr/>
          <p:nvPr/>
        </p:nvSpPr>
        <p:spPr>
          <a:xfrm>
            <a:off x="6787518" y="479447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32-Point Star 57"/>
          <p:cNvSpPr/>
          <p:nvPr/>
        </p:nvSpPr>
        <p:spPr>
          <a:xfrm>
            <a:off x="7031354" y="4408716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32-Point Star 58"/>
          <p:cNvSpPr/>
          <p:nvPr/>
        </p:nvSpPr>
        <p:spPr>
          <a:xfrm>
            <a:off x="7374256" y="3801904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32-Point Star 59"/>
          <p:cNvSpPr/>
          <p:nvPr/>
        </p:nvSpPr>
        <p:spPr>
          <a:xfrm>
            <a:off x="7384733" y="3309804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32-Point Star 60"/>
          <p:cNvSpPr/>
          <p:nvPr/>
        </p:nvSpPr>
        <p:spPr>
          <a:xfrm>
            <a:off x="6719889" y="2500719"/>
            <a:ext cx="274320" cy="274320"/>
          </a:xfrm>
          <a:prstGeom prst="star32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32-Point Star 61"/>
          <p:cNvSpPr/>
          <p:nvPr/>
        </p:nvSpPr>
        <p:spPr>
          <a:xfrm>
            <a:off x="6137553" y="2076846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32-Point Star 62"/>
          <p:cNvSpPr/>
          <p:nvPr/>
        </p:nvSpPr>
        <p:spPr>
          <a:xfrm>
            <a:off x="5504736" y="2214006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32-Point Star 63"/>
          <p:cNvSpPr/>
          <p:nvPr/>
        </p:nvSpPr>
        <p:spPr>
          <a:xfrm>
            <a:off x="4800836" y="248347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32-Point Star 64"/>
          <p:cNvSpPr/>
          <p:nvPr/>
        </p:nvSpPr>
        <p:spPr>
          <a:xfrm>
            <a:off x="4514852" y="2940362"/>
            <a:ext cx="274320" cy="274320"/>
          </a:xfrm>
          <a:prstGeom prst="star32">
            <a:avLst/>
          </a:prstGeom>
          <a:solidFill>
            <a:schemeClr val="accent2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32-Point Star 65"/>
          <p:cNvSpPr/>
          <p:nvPr/>
        </p:nvSpPr>
        <p:spPr>
          <a:xfrm>
            <a:off x="4504848" y="3452678"/>
            <a:ext cx="274320" cy="274320"/>
          </a:xfrm>
          <a:prstGeom prst="star32">
            <a:avLst/>
          </a:prstGeom>
          <a:solidFill>
            <a:schemeClr val="accent2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32-Point Star 66"/>
          <p:cNvSpPr/>
          <p:nvPr/>
        </p:nvSpPr>
        <p:spPr>
          <a:xfrm>
            <a:off x="4627246" y="3891918"/>
            <a:ext cx="274320" cy="274320"/>
          </a:xfrm>
          <a:prstGeom prst="star32">
            <a:avLst/>
          </a:prstGeom>
          <a:solidFill>
            <a:schemeClr val="accent2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32-Point Star 67"/>
          <p:cNvSpPr/>
          <p:nvPr/>
        </p:nvSpPr>
        <p:spPr>
          <a:xfrm>
            <a:off x="5051585" y="4659544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32-Point Star 68"/>
          <p:cNvSpPr/>
          <p:nvPr/>
        </p:nvSpPr>
        <p:spPr>
          <a:xfrm>
            <a:off x="6494387" y="504879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32-Point Star 69"/>
          <p:cNvSpPr/>
          <p:nvPr/>
        </p:nvSpPr>
        <p:spPr>
          <a:xfrm>
            <a:off x="5761678" y="5112481"/>
            <a:ext cx="274320" cy="274320"/>
          </a:xfrm>
          <a:prstGeom prst="star32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32-Point Star 129"/>
          <p:cNvSpPr/>
          <p:nvPr/>
        </p:nvSpPr>
        <p:spPr>
          <a:xfrm>
            <a:off x="1658541" y="374087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32-Point Star 130"/>
          <p:cNvSpPr/>
          <p:nvPr/>
        </p:nvSpPr>
        <p:spPr>
          <a:xfrm>
            <a:off x="1942385" y="3984172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32-Point Star 131"/>
          <p:cNvSpPr/>
          <p:nvPr/>
        </p:nvSpPr>
        <p:spPr>
          <a:xfrm>
            <a:off x="1950958" y="360371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32-Point Star 132"/>
          <p:cNvSpPr/>
          <p:nvPr/>
        </p:nvSpPr>
        <p:spPr>
          <a:xfrm>
            <a:off x="1649968" y="332939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32-Point Star 133"/>
          <p:cNvSpPr/>
          <p:nvPr/>
        </p:nvSpPr>
        <p:spPr>
          <a:xfrm>
            <a:off x="1329928" y="3603715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32-Point Star 134"/>
          <p:cNvSpPr/>
          <p:nvPr/>
        </p:nvSpPr>
        <p:spPr>
          <a:xfrm>
            <a:off x="1388031" y="3918858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32-Point Star 135"/>
          <p:cNvSpPr/>
          <p:nvPr/>
        </p:nvSpPr>
        <p:spPr>
          <a:xfrm>
            <a:off x="1665208" y="4121332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32-Point Star 136"/>
          <p:cNvSpPr/>
          <p:nvPr/>
        </p:nvSpPr>
        <p:spPr>
          <a:xfrm>
            <a:off x="2260521" y="3784964"/>
            <a:ext cx="274320" cy="274320"/>
          </a:xfrm>
          <a:prstGeom prst="star32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32-Point Star 137"/>
          <p:cNvSpPr/>
          <p:nvPr/>
        </p:nvSpPr>
        <p:spPr>
          <a:xfrm>
            <a:off x="2088118" y="3276328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32-Point Star 138"/>
          <p:cNvSpPr/>
          <p:nvPr/>
        </p:nvSpPr>
        <p:spPr>
          <a:xfrm>
            <a:off x="1238488" y="3240404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32-Point Star 139"/>
          <p:cNvSpPr/>
          <p:nvPr/>
        </p:nvSpPr>
        <p:spPr>
          <a:xfrm>
            <a:off x="1020842" y="3838848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32-Point Star 140"/>
          <p:cNvSpPr/>
          <p:nvPr/>
        </p:nvSpPr>
        <p:spPr>
          <a:xfrm>
            <a:off x="1292305" y="427155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32-Point Star 141"/>
          <p:cNvSpPr/>
          <p:nvPr/>
        </p:nvSpPr>
        <p:spPr>
          <a:xfrm>
            <a:off x="1983344" y="4364628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32-Point Star 142"/>
          <p:cNvSpPr/>
          <p:nvPr/>
        </p:nvSpPr>
        <p:spPr>
          <a:xfrm>
            <a:off x="2397681" y="4111536"/>
            <a:ext cx="274320" cy="274320"/>
          </a:xfrm>
          <a:prstGeom prst="star32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32-Point Star 143"/>
          <p:cNvSpPr/>
          <p:nvPr/>
        </p:nvSpPr>
        <p:spPr>
          <a:xfrm>
            <a:off x="2483407" y="3413488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32-Point Star 144"/>
          <p:cNvSpPr/>
          <p:nvPr/>
        </p:nvSpPr>
        <p:spPr>
          <a:xfrm>
            <a:off x="1846184" y="2948940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32-Point Star 145"/>
          <p:cNvSpPr/>
          <p:nvPr/>
        </p:nvSpPr>
        <p:spPr>
          <a:xfrm>
            <a:off x="1429465" y="2899955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32-Point Star 146"/>
          <p:cNvSpPr/>
          <p:nvPr/>
        </p:nvSpPr>
        <p:spPr>
          <a:xfrm>
            <a:off x="1005127" y="2877093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32-Point Star 147"/>
          <p:cNvSpPr/>
          <p:nvPr/>
        </p:nvSpPr>
        <p:spPr>
          <a:xfrm>
            <a:off x="896541" y="346900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32-Point Star 148"/>
          <p:cNvSpPr/>
          <p:nvPr/>
        </p:nvSpPr>
        <p:spPr>
          <a:xfrm>
            <a:off x="896541" y="4166238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32-Point Star 149"/>
          <p:cNvSpPr/>
          <p:nvPr/>
        </p:nvSpPr>
        <p:spPr>
          <a:xfrm>
            <a:off x="1570911" y="4508320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32-Point Star 150"/>
          <p:cNvSpPr/>
          <p:nvPr/>
        </p:nvSpPr>
        <p:spPr>
          <a:xfrm>
            <a:off x="2394824" y="4483012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32-Point Star 151"/>
          <p:cNvSpPr/>
          <p:nvPr/>
        </p:nvSpPr>
        <p:spPr>
          <a:xfrm>
            <a:off x="2689147" y="391885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32-Point Star 152"/>
          <p:cNvSpPr/>
          <p:nvPr/>
        </p:nvSpPr>
        <p:spPr>
          <a:xfrm>
            <a:off x="2789158" y="355064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32-Point Star 153"/>
          <p:cNvSpPr/>
          <p:nvPr/>
        </p:nvSpPr>
        <p:spPr>
          <a:xfrm>
            <a:off x="2404348" y="306201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32-Point Star 154"/>
          <p:cNvSpPr/>
          <p:nvPr/>
        </p:nvSpPr>
        <p:spPr>
          <a:xfrm>
            <a:off x="2162414" y="2772184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32-Point Star 155"/>
          <p:cNvSpPr/>
          <p:nvPr/>
        </p:nvSpPr>
        <p:spPr>
          <a:xfrm>
            <a:off x="1649968" y="2618286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32-Point Star 156"/>
          <p:cNvSpPr/>
          <p:nvPr/>
        </p:nvSpPr>
        <p:spPr>
          <a:xfrm>
            <a:off x="1261350" y="2601141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32-Point Star 157"/>
          <p:cNvSpPr/>
          <p:nvPr/>
        </p:nvSpPr>
        <p:spPr>
          <a:xfrm>
            <a:off x="736522" y="3120390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32-Point Star 158"/>
          <p:cNvSpPr/>
          <p:nvPr/>
        </p:nvSpPr>
        <p:spPr>
          <a:xfrm>
            <a:off x="600313" y="3642090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32-Point Star 159"/>
          <p:cNvSpPr/>
          <p:nvPr/>
        </p:nvSpPr>
        <p:spPr>
          <a:xfrm>
            <a:off x="599361" y="3974376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32-Point Star 160"/>
          <p:cNvSpPr/>
          <p:nvPr/>
        </p:nvSpPr>
        <p:spPr>
          <a:xfrm>
            <a:off x="1010842" y="449852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32-Point Star 161"/>
          <p:cNvSpPr/>
          <p:nvPr/>
        </p:nvSpPr>
        <p:spPr>
          <a:xfrm>
            <a:off x="1329928" y="4759782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32-Point Star 162"/>
          <p:cNvSpPr/>
          <p:nvPr/>
        </p:nvSpPr>
        <p:spPr>
          <a:xfrm>
            <a:off x="1952864" y="4759782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32-Point Star 163"/>
          <p:cNvSpPr/>
          <p:nvPr/>
        </p:nvSpPr>
        <p:spPr>
          <a:xfrm>
            <a:off x="2744393" y="4287068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32-Point Star 164"/>
          <p:cNvSpPr/>
          <p:nvPr/>
        </p:nvSpPr>
        <p:spPr>
          <a:xfrm>
            <a:off x="2769154" y="3160803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32-Point Star 165"/>
          <p:cNvSpPr/>
          <p:nvPr/>
        </p:nvSpPr>
        <p:spPr>
          <a:xfrm>
            <a:off x="2517219" y="2738301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32-Point Star 166"/>
          <p:cNvSpPr/>
          <p:nvPr/>
        </p:nvSpPr>
        <p:spPr>
          <a:xfrm>
            <a:off x="1960484" y="2454184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32-Point Star 167"/>
          <p:cNvSpPr/>
          <p:nvPr/>
        </p:nvSpPr>
        <p:spPr>
          <a:xfrm>
            <a:off x="1480422" y="2304778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32-Point Star 168"/>
          <p:cNvSpPr/>
          <p:nvPr/>
        </p:nvSpPr>
        <p:spPr>
          <a:xfrm>
            <a:off x="920353" y="2475933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32-Point Star 169"/>
          <p:cNvSpPr/>
          <p:nvPr/>
        </p:nvSpPr>
        <p:spPr>
          <a:xfrm>
            <a:off x="609363" y="2786064"/>
            <a:ext cx="274320" cy="274320"/>
          </a:xfrm>
          <a:prstGeom prst="star32">
            <a:avLst/>
          </a:prstGeom>
          <a:solidFill>
            <a:schemeClr val="accent1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32-Point Star 170"/>
          <p:cNvSpPr/>
          <p:nvPr/>
        </p:nvSpPr>
        <p:spPr>
          <a:xfrm>
            <a:off x="437434" y="3309804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32-Point Star 171"/>
          <p:cNvSpPr/>
          <p:nvPr/>
        </p:nvSpPr>
        <p:spPr>
          <a:xfrm>
            <a:off x="587931" y="4345852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32-Point Star 172"/>
          <p:cNvSpPr/>
          <p:nvPr/>
        </p:nvSpPr>
        <p:spPr>
          <a:xfrm>
            <a:off x="937976" y="4863470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32-Point Star 173"/>
          <p:cNvSpPr/>
          <p:nvPr/>
        </p:nvSpPr>
        <p:spPr>
          <a:xfrm>
            <a:off x="1639967" y="4937761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32-Point Star 174"/>
          <p:cNvSpPr/>
          <p:nvPr/>
        </p:nvSpPr>
        <p:spPr>
          <a:xfrm>
            <a:off x="2345292" y="4782640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32-Point Star 175"/>
          <p:cNvSpPr/>
          <p:nvPr/>
        </p:nvSpPr>
        <p:spPr>
          <a:xfrm>
            <a:off x="2760582" y="463568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32-Point Star 176"/>
          <p:cNvSpPr/>
          <p:nvPr/>
        </p:nvSpPr>
        <p:spPr>
          <a:xfrm>
            <a:off x="3033474" y="402907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32-Point Star 177"/>
          <p:cNvSpPr/>
          <p:nvPr/>
        </p:nvSpPr>
        <p:spPr>
          <a:xfrm>
            <a:off x="3079671" y="3309804"/>
            <a:ext cx="274320" cy="274320"/>
          </a:xfrm>
          <a:prstGeom prst="star32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32-Point Star 178"/>
          <p:cNvSpPr/>
          <p:nvPr/>
        </p:nvSpPr>
        <p:spPr>
          <a:xfrm>
            <a:off x="2346247" y="2410710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32-Point Star 179"/>
          <p:cNvSpPr/>
          <p:nvPr/>
        </p:nvSpPr>
        <p:spPr>
          <a:xfrm>
            <a:off x="1787128" y="2146389"/>
            <a:ext cx="274320" cy="274320"/>
          </a:xfrm>
          <a:prstGeom prst="star32">
            <a:avLst/>
          </a:prstGeom>
          <a:solidFill>
            <a:schemeClr val="accent1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32-Point Star 180"/>
          <p:cNvSpPr/>
          <p:nvPr/>
        </p:nvSpPr>
        <p:spPr>
          <a:xfrm>
            <a:off x="1144429" y="2178640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32-Point Star 181"/>
          <p:cNvSpPr/>
          <p:nvPr/>
        </p:nvSpPr>
        <p:spPr>
          <a:xfrm>
            <a:off x="576975" y="2452960"/>
            <a:ext cx="274320" cy="274320"/>
          </a:xfrm>
          <a:prstGeom prst="star32">
            <a:avLst/>
          </a:prstGeom>
          <a:solidFill>
            <a:schemeClr val="accent1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32-Point Star 182"/>
          <p:cNvSpPr/>
          <p:nvPr/>
        </p:nvSpPr>
        <p:spPr>
          <a:xfrm>
            <a:off x="313136" y="2966084"/>
            <a:ext cx="274320" cy="274320"/>
          </a:xfrm>
          <a:prstGeom prst="star32">
            <a:avLst/>
          </a:prstGeom>
          <a:solidFill>
            <a:schemeClr val="accent1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32-Point Star 183"/>
          <p:cNvSpPr/>
          <p:nvPr/>
        </p:nvSpPr>
        <p:spPr>
          <a:xfrm>
            <a:off x="233600" y="363637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32-Point Star 184"/>
          <p:cNvSpPr/>
          <p:nvPr/>
        </p:nvSpPr>
        <p:spPr>
          <a:xfrm>
            <a:off x="288845" y="4029078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32-Point Star 185"/>
          <p:cNvSpPr/>
          <p:nvPr/>
        </p:nvSpPr>
        <p:spPr>
          <a:xfrm>
            <a:off x="609364" y="4659544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32-Point Star 186"/>
          <p:cNvSpPr/>
          <p:nvPr/>
        </p:nvSpPr>
        <p:spPr>
          <a:xfrm>
            <a:off x="2119789" y="5089618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32-Point Star 187"/>
          <p:cNvSpPr/>
          <p:nvPr/>
        </p:nvSpPr>
        <p:spPr>
          <a:xfrm>
            <a:off x="1343262" y="5091252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32-Point Star 188"/>
          <p:cNvSpPr/>
          <p:nvPr/>
        </p:nvSpPr>
        <p:spPr>
          <a:xfrm>
            <a:off x="3541633" y="368780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32-Point Star 189"/>
          <p:cNvSpPr/>
          <p:nvPr/>
        </p:nvSpPr>
        <p:spPr>
          <a:xfrm>
            <a:off x="3724513" y="3984584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32-Point Star 190"/>
          <p:cNvSpPr/>
          <p:nvPr/>
        </p:nvSpPr>
        <p:spPr>
          <a:xfrm>
            <a:off x="3974782" y="3787416"/>
            <a:ext cx="274320" cy="274320"/>
          </a:xfrm>
          <a:prstGeom prst="star32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3276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28613" y="365126"/>
            <a:ext cx="11544300" cy="881784"/>
          </a:xfrm>
        </p:spPr>
        <p:txBody>
          <a:bodyPr>
            <a:normAutofit/>
          </a:bodyPr>
          <a:lstStyle/>
          <a:p>
            <a:r>
              <a:rPr lang="en-US" dirty="0"/>
              <a:t>RNA virus evolution</a:t>
            </a:r>
          </a:p>
        </p:txBody>
      </p:sp>
      <p:sp>
        <p:nvSpPr>
          <p:cNvPr id="2" name="32-Point Star 1"/>
          <p:cNvSpPr/>
          <p:nvPr/>
        </p:nvSpPr>
        <p:spPr>
          <a:xfrm>
            <a:off x="5963603" y="3740876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riangle 2"/>
          <p:cNvSpPr/>
          <p:nvPr/>
        </p:nvSpPr>
        <p:spPr>
          <a:xfrm rot="5400000">
            <a:off x="2251710" y="3317966"/>
            <a:ext cx="3451860" cy="1120140"/>
          </a:xfrm>
          <a:prstGeom prst="triangle">
            <a:avLst/>
          </a:prstGeom>
          <a:gradFill flip="none" rotWithShape="1">
            <a:gsLst>
              <a:gs pos="52000">
                <a:srgbClr val="BFBFBF"/>
              </a:gs>
              <a:gs pos="0">
                <a:schemeClr val="bg1">
                  <a:lumMod val="65000"/>
                </a:schemeClr>
              </a:gs>
              <a:gs pos="100000">
                <a:schemeClr val="bg1"/>
              </a:gs>
            </a:gsLst>
            <a:lin ang="5400000" scaled="0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iangle 11"/>
          <p:cNvSpPr/>
          <p:nvPr/>
        </p:nvSpPr>
        <p:spPr>
          <a:xfrm rot="5400000">
            <a:off x="6553200" y="3317966"/>
            <a:ext cx="3451860" cy="1120140"/>
          </a:xfrm>
          <a:prstGeom prst="triangle">
            <a:avLst/>
          </a:prstGeom>
          <a:gradFill flip="none" rotWithShape="1">
            <a:gsLst>
              <a:gs pos="52000">
                <a:srgbClr val="BFBFBF"/>
              </a:gs>
              <a:gs pos="0">
                <a:schemeClr val="bg1">
                  <a:lumMod val="65000"/>
                </a:schemeClr>
              </a:gs>
              <a:gs pos="100000">
                <a:schemeClr val="bg1"/>
              </a:gs>
            </a:gsLst>
            <a:lin ang="5400000" scaled="0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32-Point Star 12"/>
          <p:cNvSpPr/>
          <p:nvPr/>
        </p:nvSpPr>
        <p:spPr>
          <a:xfrm>
            <a:off x="6294120" y="405601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32-Point Star 13"/>
          <p:cNvSpPr/>
          <p:nvPr/>
        </p:nvSpPr>
        <p:spPr>
          <a:xfrm>
            <a:off x="6258402" y="3649640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32-Point Star 14"/>
          <p:cNvSpPr/>
          <p:nvPr/>
        </p:nvSpPr>
        <p:spPr>
          <a:xfrm>
            <a:off x="5955030" y="3329396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32-Point Star 15"/>
          <p:cNvSpPr/>
          <p:nvPr/>
        </p:nvSpPr>
        <p:spPr>
          <a:xfrm>
            <a:off x="5634990" y="3603715"/>
            <a:ext cx="274320" cy="274320"/>
          </a:xfrm>
          <a:prstGeom prst="star32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32-Point Star 16"/>
          <p:cNvSpPr/>
          <p:nvPr/>
        </p:nvSpPr>
        <p:spPr>
          <a:xfrm>
            <a:off x="5693093" y="391885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32-Point Star 17"/>
          <p:cNvSpPr/>
          <p:nvPr/>
        </p:nvSpPr>
        <p:spPr>
          <a:xfrm>
            <a:off x="5970270" y="4121332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32-Point Star 18"/>
          <p:cNvSpPr/>
          <p:nvPr/>
        </p:nvSpPr>
        <p:spPr>
          <a:xfrm>
            <a:off x="6565583" y="3784964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32-Point Star 19"/>
          <p:cNvSpPr/>
          <p:nvPr/>
        </p:nvSpPr>
        <p:spPr>
          <a:xfrm>
            <a:off x="6393180" y="3276328"/>
            <a:ext cx="274320" cy="274320"/>
          </a:xfrm>
          <a:prstGeom prst="star32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32-Point Star 20"/>
          <p:cNvSpPr/>
          <p:nvPr/>
        </p:nvSpPr>
        <p:spPr>
          <a:xfrm>
            <a:off x="5543550" y="3240404"/>
            <a:ext cx="274320" cy="274320"/>
          </a:xfrm>
          <a:prstGeom prst="star32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32-Point Star 21"/>
          <p:cNvSpPr/>
          <p:nvPr/>
        </p:nvSpPr>
        <p:spPr>
          <a:xfrm>
            <a:off x="5325904" y="3838848"/>
            <a:ext cx="274320" cy="274320"/>
          </a:xfrm>
          <a:prstGeom prst="star32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32-Point Star 22"/>
          <p:cNvSpPr/>
          <p:nvPr/>
        </p:nvSpPr>
        <p:spPr>
          <a:xfrm>
            <a:off x="5597367" y="4271556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32-Point Star 23"/>
          <p:cNvSpPr/>
          <p:nvPr/>
        </p:nvSpPr>
        <p:spPr>
          <a:xfrm>
            <a:off x="6288406" y="436462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32-Point Star 24"/>
          <p:cNvSpPr/>
          <p:nvPr/>
        </p:nvSpPr>
        <p:spPr>
          <a:xfrm>
            <a:off x="6702743" y="4111536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32-Point Star 25"/>
          <p:cNvSpPr/>
          <p:nvPr/>
        </p:nvSpPr>
        <p:spPr>
          <a:xfrm>
            <a:off x="6788469" y="3413488"/>
            <a:ext cx="274320" cy="274320"/>
          </a:xfrm>
          <a:prstGeom prst="star32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32-Point Star 26"/>
          <p:cNvSpPr/>
          <p:nvPr/>
        </p:nvSpPr>
        <p:spPr>
          <a:xfrm>
            <a:off x="6151246" y="2948940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32-Point Star 27"/>
          <p:cNvSpPr/>
          <p:nvPr/>
        </p:nvSpPr>
        <p:spPr>
          <a:xfrm>
            <a:off x="5632602" y="2912199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32-Point Star 28"/>
          <p:cNvSpPr/>
          <p:nvPr/>
        </p:nvSpPr>
        <p:spPr>
          <a:xfrm>
            <a:off x="5195889" y="2865076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32-Point Star 29"/>
          <p:cNvSpPr/>
          <p:nvPr/>
        </p:nvSpPr>
        <p:spPr>
          <a:xfrm>
            <a:off x="5201603" y="3469006"/>
            <a:ext cx="274320" cy="274320"/>
          </a:xfrm>
          <a:prstGeom prst="star32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32-Point Star 30"/>
          <p:cNvSpPr/>
          <p:nvPr/>
        </p:nvSpPr>
        <p:spPr>
          <a:xfrm>
            <a:off x="5201603" y="416623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32-Point Star 31"/>
          <p:cNvSpPr/>
          <p:nvPr/>
        </p:nvSpPr>
        <p:spPr>
          <a:xfrm>
            <a:off x="5875973" y="4508320"/>
            <a:ext cx="274320" cy="274320"/>
          </a:xfrm>
          <a:prstGeom prst="star32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32-Point Star 32"/>
          <p:cNvSpPr/>
          <p:nvPr/>
        </p:nvSpPr>
        <p:spPr>
          <a:xfrm>
            <a:off x="6572250" y="4437291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32-Point Star 33"/>
          <p:cNvSpPr/>
          <p:nvPr/>
        </p:nvSpPr>
        <p:spPr>
          <a:xfrm>
            <a:off x="6938010" y="3781698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32-Point Star 34"/>
          <p:cNvSpPr/>
          <p:nvPr/>
        </p:nvSpPr>
        <p:spPr>
          <a:xfrm>
            <a:off x="7151846" y="3516762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32-Point Star 35"/>
          <p:cNvSpPr/>
          <p:nvPr/>
        </p:nvSpPr>
        <p:spPr>
          <a:xfrm>
            <a:off x="6709410" y="3062016"/>
            <a:ext cx="274320" cy="274320"/>
          </a:xfrm>
          <a:prstGeom prst="star32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32-Point Star 36"/>
          <p:cNvSpPr/>
          <p:nvPr/>
        </p:nvSpPr>
        <p:spPr>
          <a:xfrm>
            <a:off x="6467476" y="2772184"/>
            <a:ext cx="274320" cy="274320"/>
          </a:xfrm>
          <a:prstGeom prst="star32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32-Point Star 37"/>
          <p:cNvSpPr/>
          <p:nvPr/>
        </p:nvSpPr>
        <p:spPr>
          <a:xfrm>
            <a:off x="5955030" y="2685845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32-Point Star 38"/>
          <p:cNvSpPr/>
          <p:nvPr/>
        </p:nvSpPr>
        <p:spPr>
          <a:xfrm>
            <a:off x="5440438" y="2637879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32-Point Star 39"/>
          <p:cNvSpPr/>
          <p:nvPr/>
        </p:nvSpPr>
        <p:spPr>
          <a:xfrm>
            <a:off x="5041584" y="3120390"/>
            <a:ext cx="274320" cy="274320"/>
          </a:xfrm>
          <a:prstGeom prst="star32">
            <a:avLst/>
          </a:prstGeom>
          <a:solidFill>
            <a:schemeClr val="accent2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32-Point Star 40"/>
          <p:cNvSpPr/>
          <p:nvPr/>
        </p:nvSpPr>
        <p:spPr>
          <a:xfrm>
            <a:off x="4813993" y="3653922"/>
            <a:ext cx="274320" cy="274320"/>
          </a:xfrm>
          <a:prstGeom prst="star32">
            <a:avLst/>
          </a:prstGeom>
          <a:solidFill>
            <a:schemeClr val="accent2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32-Point Star 41"/>
          <p:cNvSpPr/>
          <p:nvPr/>
        </p:nvSpPr>
        <p:spPr>
          <a:xfrm>
            <a:off x="4904423" y="3974376"/>
            <a:ext cx="274320" cy="274320"/>
          </a:xfrm>
          <a:prstGeom prst="star32">
            <a:avLst/>
          </a:prstGeom>
          <a:solidFill>
            <a:schemeClr val="accent2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32-Point Star 42"/>
          <p:cNvSpPr/>
          <p:nvPr/>
        </p:nvSpPr>
        <p:spPr>
          <a:xfrm>
            <a:off x="5315904" y="4498526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32-Point Star 43"/>
          <p:cNvSpPr/>
          <p:nvPr/>
        </p:nvSpPr>
        <p:spPr>
          <a:xfrm>
            <a:off x="5634990" y="4759782"/>
            <a:ext cx="274320" cy="274320"/>
          </a:xfrm>
          <a:prstGeom prst="star32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32-Point Star 44"/>
          <p:cNvSpPr/>
          <p:nvPr/>
        </p:nvSpPr>
        <p:spPr>
          <a:xfrm>
            <a:off x="6305548" y="4716516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32-Point Star 45"/>
          <p:cNvSpPr/>
          <p:nvPr/>
        </p:nvSpPr>
        <p:spPr>
          <a:xfrm>
            <a:off x="7131369" y="4136439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32-Point Star 46"/>
          <p:cNvSpPr/>
          <p:nvPr/>
        </p:nvSpPr>
        <p:spPr>
          <a:xfrm>
            <a:off x="7074216" y="3160803"/>
            <a:ext cx="274320" cy="274320"/>
          </a:xfrm>
          <a:prstGeom prst="star32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32-Point Star 47"/>
          <p:cNvSpPr/>
          <p:nvPr/>
        </p:nvSpPr>
        <p:spPr>
          <a:xfrm>
            <a:off x="6959919" y="2807926"/>
            <a:ext cx="274320" cy="274320"/>
          </a:xfrm>
          <a:prstGeom prst="star32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32-Point Star 48"/>
          <p:cNvSpPr/>
          <p:nvPr/>
        </p:nvSpPr>
        <p:spPr>
          <a:xfrm>
            <a:off x="6218397" y="2398461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32-Point Star 49"/>
          <p:cNvSpPr/>
          <p:nvPr/>
        </p:nvSpPr>
        <p:spPr>
          <a:xfrm>
            <a:off x="5841801" y="2338773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32-Point Star 50"/>
          <p:cNvSpPr/>
          <p:nvPr/>
        </p:nvSpPr>
        <p:spPr>
          <a:xfrm>
            <a:off x="5213743" y="2407644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32-Point Star 51"/>
          <p:cNvSpPr/>
          <p:nvPr/>
        </p:nvSpPr>
        <p:spPr>
          <a:xfrm>
            <a:off x="4823466" y="2853624"/>
            <a:ext cx="274320" cy="274320"/>
          </a:xfrm>
          <a:prstGeom prst="star32">
            <a:avLst/>
          </a:prstGeom>
          <a:solidFill>
            <a:schemeClr val="accent2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32-Point Star 52"/>
          <p:cNvSpPr/>
          <p:nvPr/>
        </p:nvSpPr>
        <p:spPr>
          <a:xfrm>
            <a:off x="4798219" y="3319596"/>
            <a:ext cx="274320" cy="274320"/>
          </a:xfrm>
          <a:prstGeom prst="star32">
            <a:avLst/>
          </a:prstGeom>
          <a:solidFill>
            <a:schemeClr val="accent2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32-Point Star 53"/>
          <p:cNvSpPr/>
          <p:nvPr/>
        </p:nvSpPr>
        <p:spPr>
          <a:xfrm>
            <a:off x="4778693" y="4403004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32-Point Star 54"/>
          <p:cNvSpPr/>
          <p:nvPr/>
        </p:nvSpPr>
        <p:spPr>
          <a:xfrm>
            <a:off x="5299711" y="4887733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32-Point Star 55"/>
          <p:cNvSpPr/>
          <p:nvPr/>
        </p:nvSpPr>
        <p:spPr>
          <a:xfrm>
            <a:off x="5978961" y="4868778"/>
            <a:ext cx="274320" cy="274320"/>
          </a:xfrm>
          <a:prstGeom prst="star32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32-Point Star 56"/>
          <p:cNvSpPr/>
          <p:nvPr/>
        </p:nvSpPr>
        <p:spPr>
          <a:xfrm>
            <a:off x="6787518" y="479447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32-Point Star 57"/>
          <p:cNvSpPr/>
          <p:nvPr/>
        </p:nvSpPr>
        <p:spPr>
          <a:xfrm>
            <a:off x="7031354" y="4408716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32-Point Star 58"/>
          <p:cNvSpPr/>
          <p:nvPr/>
        </p:nvSpPr>
        <p:spPr>
          <a:xfrm>
            <a:off x="7374256" y="3801904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32-Point Star 59"/>
          <p:cNvSpPr/>
          <p:nvPr/>
        </p:nvSpPr>
        <p:spPr>
          <a:xfrm>
            <a:off x="7384733" y="3309804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32-Point Star 60"/>
          <p:cNvSpPr/>
          <p:nvPr/>
        </p:nvSpPr>
        <p:spPr>
          <a:xfrm>
            <a:off x="6719889" y="2500719"/>
            <a:ext cx="274320" cy="274320"/>
          </a:xfrm>
          <a:prstGeom prst="star32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32-Point Star 61"/>
          <p:cNvSpPr/>
          <p:nvPr/>
        </p:nvSpPr>
        <p:spPr>
          <a:xfrm>
            <a:off x="6137553" y="2076846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32-Point Star 62"/>
          <p:cNvSpPr/>
          <p:nvPr/>
        </p:nvSpPr>
        <p:spPr>
          <a:xfrm>
            <a:off x="5504736" y="2214006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32-Point Star 63"/>
          <p:cNvSpPr/>
          <p:nvPr/>
        </p:nvSpPr>
        <p:spPr>
          <a:xfrm>
            <a:off x="4800836" y="248347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32-Point Star 64"/>
          <p:cNvSpPr/>
          <p:nvPr/>
        </p:nvSpPr>
        <p:spPr>
          <a:xfrm>
            <a:off x="4514852" y="2940362"/>
            <a:ext cx="274320" cy="274320"/>
          </a:xfrm>
          <a:prstGeom prst="star32">
            <a:avLst/>
          </a:prstGeom>
          <a:solidFill>
            <a:schemeClr val="accent2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32-Point Star 65"/>
          <p:cNvSpPr/>
          <p:nvPr/>
        </p:nvSpPr>
        <p:spPr>
          <a:xfrm>
            <a:off x="4504848" y="3452678"/>
            <a:ext cx="274320" cy="274320"/>
          </a:xfrm>
          <a:prstGeom prst="star32">
            <a:avLst/>
          </a:prstGeom>
          <a:solidFill>
            <a:schemeClr val="accent2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32-Point Star 66"/>
          <p:cNvSpPr/>
          <p:nvPr/>
        </p:nvSpPr>
        <p:spPr>
          <a:xfrm>
            <a:off x="4627246" y="3891918"/>
            <a:ext cx="274320" cy="274320"/>
          </a:xfrm>
          <a:prstGeom prst="star32">
            <a:avLst/>
          </a:prstGeom>
          <a:solidFill>
            <a:schemeClr val="accent2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32-Point Star 67"/>
          <p:cNvSpPr/>
          <p:nvPr/>
        </p:nvSpPr>
        <p:spPr>
          <a:xfrm>
            <a:off x="5051585" y="4659544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32-Point Star 68"/>
          <p:cNvSpPr/>
          <p:nvPr/>
        </p:nvSpPr>
        <p:spPr>
          <a:xfrm>
            <a:off x="6494387" y="504879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32-Point Star 69"/>
          <p:cNvSpPr/>
          <p:nvPr/>
        </p:nvSpPr>
        <p:spPr>
          <a:xfrm>
            <a:off x="5761678" y="5112481"/>
            <a:ext cx="274320" cy="274320"/>
          </a:xfrm>
          <a:prstGeom prst="star32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32-Point Star 129"/>
          <p:cNvSpPr/>
          <p:nvPr/>
        </p:nvSpPr>
        <p:spPr>
          <a:xfrm>
            <a:off x="1658541" y="374087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32-Point Star 130"/>
          <p:cNvSpPr/>
          <p:nvPr/>
        </p:nvSpPr>
        <p:spPr>
          <a:xfrm>
            <a:off x="1942385" y="3984172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32-Point Star 131"/>
          <p:cNvSpPr/>
          <p:nvPr/>
        </p:nvSpPr>
        <p:spPr>
          <a:xfrm>
            <a:off x="1950958" y="360371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32-Point Star 132"/>
          <p:cNvSpPr/>
          <p:nvPr/>
        </p:nvSpPr>
        <p:spPr>
          <a:xfrm>
            <a:off x="1649968" y="332939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32-Point Star 133"/>
          <p:cNvSpPr/>
          <p:nvPr/>
        </p:nvSpPr>
        <p:spPr>
          <a:xfrm>
            <a:off x="1329928" y="3603715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32-Point Star 134"/>
          <p:cNvSpPr/>
          <p:nvPr/>
        </p:nvSpPr>
        <p:spPr>
          <a:xfrm>
            <a:off x="1388031" y="3918858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32-Point Star 135"/>
          <p:cNvSpPr/>
          <p:nvPr/>
        </p:nvSpPr>
        <p:spPr>
          <a:xfrm>
            <a:off x="1665208" y="4121332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32-Point Star 136"/>
          <p:cNvSpPr/>
          <p:nvPr/>
        </p:nvSpPr>
        <p:spPr>
          <a:xfrm>
            <a:off x="2260521" y="3784964"/>
            <a:ext cx="274320" cy="274320"/>
          </a:xfrm>
          <a:prstGeom prst="star32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32-Point Star 137"/>
          <p:cNvSpPr/>
          <p:nvPr/>
        </p:nvSpPr>
        <p:spPr>
          <a:xfrm>
            <a:off x="2088118" y="3276328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32-Point Star 138"/>
          <p:cNvSpPr/>
          <p:nvPr/>
        </p:nvSpPr>
        <p:spPr>
          <a:xfrm>
            <a:off x="1238488" y="3240404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32-Point Star 139"/>
          <p:cNvSpPr/>
          <p:nvPr/>
        </p:nvSpPr>
        <p:spPr>
          <a:xfrm>
            <a:off x="1020842" y="3838848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32-Point Star 140"/>
          <p:cNvSpPr/>
          <p:nvPr/>
        </p:nvSpPr>
        <p:spPr>
          <a:xfrm>
            <a:off x="1292305" y="427155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32-Point Star 141"/>
          <p:cNvSpPr/>
          <p:nvPr/>
        </p:nvSpPr>
        <p:spPr>
          <a:xfrm>
            <a:off x="1983344" y="4364628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32-Point Star 142"/>
          <p:cNvSpPr/>
          <p:nvPr/>
        </p:nvSpPr>
        <p:spPr>
          <a:xfrm>
            <a:off x="2397681" y="4111536"/>
            <a:ext cx="274320" cy="274320"/>
          </a:xfrm>
          <a:prstGeom prst="star32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32-Point Star 143"/>
          <p:cNvSpPr/>
          <p:nvPr/>
        </p:nvSpPr>
        <p:spPr>
          <a:xfrm>
            <a:off x="2483407" y="3413488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32-Point Star 144"/>
          <p:cNvSpPr/>
          <p:nvPr/>
        </p:nvSpPr>
        <p:spPr>
          <a:xfrm>
            <a:off x="1846184" y="2948940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32-Point Star 145"/>
          <p:cNvSpPr/>
          <p:nvPr/>
        </p:nvSpPr>
        <p:spPr>
          <a:xfrm>
            <a:off x="1429465" y="2899955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32-Point Star 146"/>
          <p:cNvSpPr/>
          <p:nvPr/>
        </p:nvSpPr>
        <p:spPr>
          <a:xfrm>
            <a:off x="1005127" y="2877093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32-Point Star 147"/>
          <p:cNvSpPr/>
          <p:nvPr/>
        </p:nvSpPr>
        <p:spPr>
          <a:xfrm>
            <a:off x="896541" y="346900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32-Point Star 148"/>
          <p:cNvSpPr/>
          <p:nvPr/>
        </p:nvSpPr>
        <p:spPr>
          <a:xfrm>
            <a:off x="896541" y="4166238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32-Point Star 149"/>
          <p:cNvSpPr/>
          <p:nvPr/>
        </p:nvSpPr>
        <p:spPr>
          <a:xfrm>
            <a:off x="1570911" y="4508320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32-Point Star 150"/>
          <p:cNvSpPr/>
          <p:nvPr/>
        </p:nvSpPr>
        <p:spPr>
          <a:xfrm>
            <a:off x="2394824" y="4483012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32-Point Star 151"/>
          <p:cNvSpPr/>
          <p:nvPr/>
        </p:nvSpPr>
        <p:spPr>
          <a:xfrm>
            <a:off x="2689147" y="391885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32-Point Star 152"/>
          <p:cNvSpPr/>
          <p:nvPr/>
        </p:nvSpPr>
        <p:spPr>
          <a:xfrm>
            <a:off x="2789158" y="355064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32-Point Star 153"/>
          <p:cNvSpPr/>
          <p:nvPr/>
        </p:nvSpPr>
        <p:spPr>
          <a:xfrm>
            <a:off x="2404348" y="306201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32-Point Star 154"/>
          <p:cNvSpPr/>
          <p:nvPr/>
        </p:nvSpPr>
        <p:spPr>
          <a:xfrm>
            <a:off x="2162414" y="2772184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32-Point Star 155"/>
          <p:cNvSpPr/>
          <p:nvPr/>
        </p:nvSpPr>
        <p:spPr>
          <a:xfrm>
            <a:off x="1649968" y="2618286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32-Point Star 156"/>
          <p:cNvSpPr/>
          <p:nvPr/>
        </p:nvSpPr>
        <p:spPr>
          <a:xfrm>
            <a:off x="1261350" y="2601141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32-Point Star 157"/>
          <p:cNvSpPr/>
          <p:nvPr/>
        </p:nvSpPr>
        <p:spPr>
          <a:xfrm>
            <a:off x="736522" y="3120390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32-Point Star 158"/>
          <p:cNvSpPr/>
          <p:nvPr/>
        </p:nvSpPr>
        <p:spPr>
          <a:xfrm>
            <a:off x="600313" y="3642090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32-Point Star 159"/>
          <p:cNvSpPr/>
          <p:nvPr/>
        </p:nvSpPr>
        <p:spPr>
          <a:xfrm>
            <a:off x="599361" y="3974376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32-Point Star 160"/>
          <p:cNvSpPr/>
          <p:nvPr/>
        </p:nvSpPr>
        <p:spPr>
          <a:xfrm>
            <a:off x="1010842" y="449852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32-Point Star 161"/>
          <p:cNvSpPr/>
          <p:nvPr/>
        </p:nvSpPr>
        <p:spPr>
          <a:xfrm>
            <a:off x="1329928" y="4759782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32-Point Star 162"/>
          <p:cNvSpPr/>
          <p:nvPr/>
        </p:nvSpPr>
        <p:spPr>
          <a:xfrm>
            <a:off x="1952864" y="4759782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32-Point Star 163"/>
          <p:cNvSpPr/>
          <p:nvPr/>
        </p:nvSpPr>
        <p:spPr>
          <a:xfrm>
            <a:off x="2744393" y="4287068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32-Point Star 164"/>
          <p:cNvSpPr/>
          <p:nvPr/>
        </p:nvSpPr>
        <p:spPr>
          <a:xfrm>
            <a:off x="2769154" y="3160803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32-Point Star 165"/>
          <p:cNvSpPr/>
          <p:nvPr/>
        </p:nvSpPr>
        <p:spPr>
          <a:xfrm>
            <a:off x="2517219" y="2738301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32-Point Star 166"/>
          <p:cNvSpPr/>
          <p:nvPr/>
        </p:nvSpPr>
        <p:spPr>
          <a:xfrm>
            <a:off x="1960484" y="2454184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32-Point Star 167"/>
          <p:cNvSpPr/>
          <p:nvPr/>
        </p:nvSpPr>
        <p:spPr>
          <a:xfrm>
            <a:off x="1480422" y="2304778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32-Point Star 168"/>
          <p:cNvSpPr/>
          <p:nvPr/>
        </p:nvSpPr>
        <p:spPr>
          <a:xfrm>
            <a:off x="920353" y="2475933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32-Point Star 169"/>
          <p:cNvSpPr/>
          <p:nvPr/>
        </p:nvSpPr>
        <p:spPr>
          <a:xfrm>
            <a:off x="609363" y="2786064"/>
            <a:ext cx="274320" cy="274320"/>
          </a:xfrm>
          <a:prstGeom prst="star32">
            <a:avLst/>
          </a:prstGeom>
          <a:solidFill>
            <a:schemeClr val="accent1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32-Point Star 170"/>
          <p:cNvSpPr/>
          <p:nvPr/>
        </p:nvSpPr>
        <p:spPr>
          <a:xfrm>
            <a:off x="437434" y="3309804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32-Point Star 171"/>
          <p:cNvSpPr/>
          <p:nvPr/>
        </p:nvSpPr>
        <p:spPr>
          <a:xfrm>
            <a:off x="587931" y="4345852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32-Point Star 172"/>
          <p:cNvSpPr/>
          <p:nvPr/>
        </p:nvSpPr>
        <p:spPr>
          <a:xfrm>
            <a:off x="937976" y="4863470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32-Point Star 173"/>
          <p:cNvSpPr/>
          <p:nvPr/>
        </p:nvSpPr>
        <p:spPr>
          <a:xfrm>
            <a:off x="1639967" y="4937761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32-Point Star 174"/>
          <p:cNvSpPr/>
          <p:nvPr/>
        </p:nvSpPr>
        <p:spPr>
          <a:xfrm>
            <a:off x="2345292" y="4782640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32-Point Star 175"/>
          <p:cNvSpPr/>
          <p:nvPr/>
        </p:nvSpPr>
        <p:spPr>
          <a:xfrm>
            <a:off x="2760582" y="463568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32-Point Star 176"/>
          <p:cNvSpPr/>
          <p:nvPr/>
        </p:nvSpPr>
        <p:spPr>
          <a:xfrm>
            <a:off x="3033474" y="402907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32-Point Star 177"/>
          <p:cNvSpPr/>
          <p:nvPr/>
        </p:nvSpPr>
        <p:spPr>
          <a:xfrm>
            <a:off x="3079671" y="3309804"/>
            <a:ext cx="274320" cy="274320"/>
          </a:xfrm>
          <a:prstGeom prst="star32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32-Point Star 178"/>
          <p:cNvSpPr/>
          <p:nvPr/>
        </p:nvSpPr>
        <p:spPr>
          <a:xfrm>
            <a:off x="2346247" y="2410710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32-Point Star 179"/>
          <p:cNvSpPr/>
          <p:nvPr/>
        </p:nvSpPr>
        <p:spPr>
          <a:xfrm>
            <a:off x="1787128" y="2146389"/>
            <a:ext cx="274320" cy="274320"/>
          </a:xfrm>
          <a:prstGeom prst="star32">
            <a:avLst/>
          </a:prstGeom>
          <a:solidFill>
            <a:schemeClr val="accent1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32-Point Star 180"/>
          <p:cNvSpPr/>
          <p:nvPr/>
        </p:nvSpPr>
        <p:spPr>
          <a:xfrm>
            <a:off x="1144429" y="2178640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32-Point Star 181"/>
          <p:cNvSpPr/>
          <p:nvPr/>
        </p:nvSpPr>
        <p:spPr>
          <a:xfrm>
            <a:off x="576975" y="2452960"/>
            <a:ext cx="274320" cy="274320"/>
          </a:xfrm>
          <a:prstGeom prst="star32">
            <a:avLst/>
          </a:prstGeom>
          <a:solidFill>
            <a:schemeClr val="accent1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32-Point Star 182"/>
          <p:cNvSpPr/>
          <p:nvPr/>
        </p:nvSpPr>
        <p:spPr>
          <a:xfrm>
            <a:off x="313136" y="2966084"/>
            <a:ext cx="274320" cy="274320"/>
          </a:xfrm>
          <a:prstGeom prst="star32">
            <a:avLst/>
          </a:prstGeom>
          <a:solidFill>
            <a:schemeClr val="accent1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32-Point Star 183"/>
          <p:cNvSpPr/>
          <p:nvPr/>
        </p:nvSpPr>
        <p:spPr>
          <a:xfrm>
            <a:off x="233600" y="363637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32-Point Star 184"/>
          <p:cNvSpPr/>
          <p:nvPr/>
        </p:nvSpPr>
        <p:spPr>
          <a:xfrm>
            <a:off x="288845" y="4029078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32-Point Star 185"/>
          <p:cNvSpPr/>
          <p:nvPr/>
        </p:nvSpPr>
        <p:spPr>
          <a:xfrm>
            <a:off x="609364" y="4659544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32-Point Star 186"/>
          <p:cNvSpPr/>
          <p:nvPr/>
        </p:nvSpPr>
        <p:spPr>
          <a:xfrm>
            <a:off x="2119789" y="5089618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32-Point Star 187"/>
          <p:cNvSpPr/>
          <p:nvPr/>
        </p:nvSpPr>
        <p:spPr>
          <a:xfrm>
            <a:off x="1343262" y="5091252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32-Point Star 188"/>
          <p:cNvSpPr/>
          <p:nvPr/>
        </p:nvSpPr>
        <p:spPr>
          <a:xfrm>
            <a:off x="3541633" y="368780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32-Point Star 189"/>
          <p:cNvSpPr/>
          <p:nvPr/>
        </p:nvSpPr>
        <p:spPr>
          <a:xfrm>
            <a:off x="3724513" y="3984584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32-Point Star 190"/>
          <p:cNvSpPr/>
          <p:nvPr/>
        </p:nvSpPr>
        <p:spPr>
          <a:xfrm>
            <a:off x="3974782" y="3787416"/>
            <a:ext cx="274320" cy="274320"/>
          </a:xfrm>
          <a:prstGeom prst="star32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32-Point Star 191"/>
          <p:cNvSpPr/>
          <p:nvPr/>
        </p:nvSpPr>
        <p:spPr>
          <a:xfrm>
            <a:off x="7888132" y="3974376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32-Point Star 192"/>
          <p:cNvSpPr/>
          <p:nvPr/>
        </p:nvSpPr>
        <p:spPr>
          <a:xfrm>
            <a:off x="8014818" y="3664335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32-Point Star 193"/>
          <p:cNvSpPr/>
          <p:nvPr/>
        </p:nvSpPr>
        <p:spPr>
          <a:xfrm>
            <a:off x="8299133" y="3781698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240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28613" y="365126"/>
            <a:ext cx="11544300" cy="881784"/>
          </a:xfrm>
        </p:spPr>
        <p:txBody>
          <a:bodyPr>
            <a:normAutofit/>
          </a:bodyPr>
          <a:lstStyle/>
          <a:p>
            <a:r>
              <a:rPr lang="en-US" dirty="0"/>
              <a:t>RNA virus evolution</a:t>
            </a:r>
          </a:p>
        </p:txBody>
      </p:sp>
      <p:sp>
        <p:nvSpPr>
          <p:cNvPr id="2" name="32-Point Star 1"/>
          <p:cNvSpPr/>
          <p:nvPr/>
        </p:nvSpPr>
        <p:spPr>
          <a:xfrm>
            <a:off x="5963603" y="3740876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riangle 2"/>
          <p:cNvSpPr/>
          <p:nvPr/>
        </p:nvSpPr>
        <p:spPr>
          <a:xfrm rot="5400000">
            <a:off x="2251710" y="3317966"/>
            <a:ext cx="3451860" cy="1120140"/>
          </a:xfrm>
          <a:prstGeom prst="triangle">
            <a:avLst/>
          </a:prstGeom>
          <a:gradFill flip="none" rotWithShape="1">
            <a:gsLst>
              <a:gs pos="52000">
                <a:srgbClr val="BFBFBF"/>
              </a:gs>
              <a:gs pos="0">
                <a:schemeClr val="bg1">
                  <a:lumMod val="65000"/>
                </a:schemeClr>
              </a:gs>
              <a:gs pos="100000">
                <a:schemeClr val="bg1"/>
              </a:gs>
            </a:gsLst>
            <a:lin ang="5400000" scaled="0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iangle 11"/>
          <p:cNvSpPr/>
          <p:nvPr/>
        </p:nvSpPr>
        <p:spPr>
          <a:xfrm rot="5400000">
            <a:off x="6553200" y="3317966"/>
            <a:ext cx="3451860" cy="1120140"/>
          </a:xfrm>
          <a:prstGeom prst="triangle">
            <a:avLst/>
          </a:prstGeom>
          <a:gradFill flip="none" rotWithShape="1">
            <a:gsLst>
              <a:gs pos="52000">
                <a:srgbClr val="BFBFBF"/>
              </a:gs>
              <a:gs pos="0">
                <a:schemeClr val="bg1">
                  <a:lumMod val="65000"/>
                </a:schemeClr>
              </a:gs>
              <a:gs pos="100000">
                <a:schemeClr val="bg1"/>
              </a:gs>
            </a:gsLst>
            <a:lin ang="5400000" scaled="0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32-Point Star 12"/>
          <p:cNvSpPr/>
          <p:nvPr/>
        </p:nvSpPr>
        <p:spPr>
          <a:xfrm>
            <a:off x="6294120" y="405601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32-Point Star 13"/>
          <p:cNvSpPr/>
          <p:nvPr/>
        </p:nvSpPr>
        <p:spPr>
          <a:xfrm>
            <a:off x="6258402" y="3649640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32-Point Star 14"/>
          <p:cNvSpPr/>
          <p:nvPr/>
        </p:nvSpPr>
        <p:spPr>
          <a:xfrm>
            <a:off x="5955030" y="3329396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32-Point Star 15"/>
          <p:cNvSpPr/>
          <p:nvPr/>
        </p:nvSpPr>
        <p:spPr>
          <a:xfrm>
            <a:off x="5634990" y="3603715"/>
            <a:ext cx="274320" cy="274320"/>
          </a:xfrm>
          <a:prstGeom prst="star32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32-Point Star 16"/>
          <p:cNvSpPr/>
          <p:nvPr/>
        </p:nvSpPr>
        <p:spPr>
          <a:xfrm>
            <a:off x="5693093" y="391885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32-Point Star 17"/>
          <p:cNvSpPr/>
          <p:nvPr/>
        </p:nvSpPr>
        <p:spPr>
          <a:xfrm>
            <a:off x="5970270" y="4121332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32-Point Star 18"/>
          <p:cNvSpPr/>
          <p:nvPr/>
        </p:nvSpPr>
        <p:spPr>
          <a:xfrm>
            <a:off x="6565583" y="3784964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32-Point Star 19"/>
          <p:cNvSpPr/>
          <p:nvPr/>
        </p:nvSpPr>
        <p:spPr>
          <a:xfrm>
            <a:off x="6393180" y="3276328"/>
            <a:ext cx="274320" cy="274320"/>
          </a:xfrm>
          <a:prstGeom prst="star32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32-Point Star 20"/>
          <p:cNvSpPr/>
          <p:nvPr/>
        </p:nvSpPr>
        <p:spPr>
          <a:xfrm>
            <a:off x="5543550" y="3240404"/>
            <a:ext cx="274320" cy="274320"/>
          </a:xfrm>
          <a:prstGeom prst="star32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32-Point Star 21"/>
          <p:cNvSpPr/>
          <p:nvPr/>
        </p:nvSpPr>
        <p:spPr>
          <a:xfrm>
            <a:off x="5325904" y="3838848"/>
            <a:ext cx="274320" cy="274320"/>
          </a:xfrm>
          <a:prstGeom prst="star32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32-Point Star 22"/>
          <p:cNvSpPr/>
          <p:nvPr/>
        </p:nvSpPr>
        <p:spPr>
          <a:xfrm>
            <a:off x="5597367" y="4271556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32-Point Star 23"/>
          <p:cNvSpPr/>
          <p:nvPr/>
        </p:nvSpPr>
        <p:spPr>
          <a:xfrm>
            <a:off x="6288406" y="436462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32-Point Star 24"/>
          <p:cNvSpPr/>
          <p:nvPr/>
        </p:nvSpPr>
        <p:spPr>
          <a:xfrm>
            <a:off x="6702743" y="4111536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32-Point Star 25"/>
          <p:cNvSpPr/>
          <p:nvPr/>
        </p:nvSpPr>
        <p:spPr>
          <a:xfrm>
            <a:off x="6788469" y="3413488"/>
            <a:ext cx="274320" cy="274320"/>
          </a:xfrm>
          <a:prstGeom prst="star32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32-Point Star 26"/>
          <p:cNvSpPr/>
          <p:nvPr/>
        </p:nvSpPr>
        <p:spPr>
          <a:xfrm>
            <a:off x="6151246" y="2948940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32-Point Star 27"/>
          <p:cNvSpPr/>
          <p:nvPr/>
        </p:nvSpPr>
        <p:spPr>
          <a:xfrm>
            <a:off x="5632602" y="2912199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32-Point Star 28"/>
          <p:cNvSpPr/>
          <p:nvPr/>
        </p:nvSpPr>
        <p:spPr>
          <a:xfrm>
            <a:off x="5195889" y="2865076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32-Point Star 29"/>
          <p:cNvSpPr/>
          <p:nvPr/>
        </p:nvSpPr>
        <p:spPr>
          <a:xfrm>
            <a:off x="5201603" y="3469006"/>
            <a:ext cx="274320" cy="274320"/>
          </a:xfrm>
          <a:prstGeom prst="star32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32-Point Star 30"/>
          <p:cNvSpPr/>
          <p:nvPr/>
        </p:nvSpPr>
        <p:spPr>
          <a:xfrm>
            <a:off x="5201603" y="416623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32-Point Star 31"/>
          <p:cNvSpPr/>
          <p:nvPr/>
        </p:nvSpPr>
        <p:spPr>
          <a:xfrm>
            <a:off x="5875973" y="4508320"/>
            <a:ext cx="274320" cy="274320"/>
          </a:xfrm>
          <a:prstGeom prst="star32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32-Point Star 32"/>
          <p:cNvSpPr/>
          <p:nvPr/>
        </p:nvSpPr>
        <p:spPr>
          <a:xfrm>
            <a:off x="6572250" y="4437291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32-Point Star 33"/>
          <p:cNvSpPr/>
          <p:nvPr/>
        </p:nvSpPr>
        <p:spPr>
          <a:xfrm>
            <a:off x="6938010" y="3781698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32-Point Star 34"/>
          <p:cNvSpPr/>
          <p:nvPr/>
        </p:nvSpPr>
        <p:spPr>
          <a:xfrm>
            <a:off x="7151846" y="3516762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32-Point Star 35"/>
          <p:cNvSpPr/>
          <p:nvPr/>
        </p:nvSpPr>
        <p:spPr>
          <a:xfrm>
            <a:off x="6709410" y="3062016"/>
            <a:ext cx="274320" cy="274320"/>
          </a:xfrm>
          <a:prstGeom prst="star32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32-Point Star 36"/>
          <p:cNvSpPr/>
          <p:nvPr/>
        </p:nvSpPr>
        <p:spPr>
          <a:xfrm>
            <a:off x="6467476" y="2772184"/>
            <a:ext cx="274320" cy="274320"/>
          </a:xfrm>
          <a:prstGeom prst="star32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32-Point Star 37"/>
          <p:cNvSpPr/>
          <p:nvPr/>
        </p:nvSpPr>
        <p:spPr>
          <a:xfrm>
            <a:off x="5955030" y="2685845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32-Point Star 38"/>
          <p:cNvSpPr/>
          <p:nvPr/>
        </p:nvSpPr>
        <p:spPr>
          <a:xfrm>
            <a:off x="5440438" y="2637879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32-Point Star 39"/>
          <p:cNvSpPr/>
          <p:nvPr/>
        </p:nvSpPr>
        <p:spPr>
          <a:xfrm>
            <a:off x="5041584" y="3120390"/>
            <a:ext cx="274320" cy="274320"/>
          </a:xfrm>
          <a:prstGeom prst="star32">
            <a:avLst/>
          </a:prstGeom>
          <a:solidFill>
            <a:schemeClr val="accent2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32-Point Star 40"/>
          <p:cNvSpPr/>
          <p:nvPr/>
        </p:nvSpPr>
        <p:spPr>
          <a:xfrm>
            <a:off x="4813993" y="3653922"/>
            <a:ext cx="274320" cy="274320"/>
          </a:xfrm>
          <a:prstGeom prst="star32">
            <a:avLst/>
          </a:prstGeom>
          <a:solidFill>
            <a:schemeClr val="accent2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32-Point Star 41"/>
          <p:cNvSpPr/>
          <p:nvPr/>
        </p:nvSpPr>
        <p:spPr>
          <a:xfrm>
            <a:off x="4904423" y="3974376"/>
            <a:ext cx="274320" cy="274320"/>
          </a:xfrm>
          <a:prstGeom prst="star32">
            <a:avLst/>
          </a:prstGeom>
          <a:solidFill>
            <a:schemeClr val="accent2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32-Point Star 42"/>
          <p:cNvSpPr/>
          <p:nvPr/>
        </p:nvSpPr>
        <p:spPr>
          <a:xfrm>
            <a:off x="5315904" y="4498526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32-Point Star 43"/>
          <p:cNvSpPr/>
          <p:nvPr/>
        </p:nvSpPr>
        <p:spPr>
          <a:xfrm>
            <a:off x="5634990" y="4759782"/>
            <a:ext cx="274320" cy="274320"/>
          </a:xfrm>
          <a:prstGeom prst="star32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32-Point Star 44"/>
          <p:cNvSpPr/>
          <p:nvPr/>
        </p:nvSpPr>
        <p:spPr>
          <a:xfrm>
            <a:off x="6305548" y="4716516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32-Point Star 45"/>
          <p:cNvSpPr/>
          <p:nvPr/>
        </p:nvSpPr>
        <p:spPr>
          <a:xfrm>
            <a:off x="7131369" y="4136439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32-Point Star 46"/>
          <p:cNvSpPr/>
          <p:nvPr/>
        </p:nvSpPr>
        <p:spPr>
          <a:xfrm>
            <a:off x="7074216" y="3160803"/>
            <a:ext cx="274320" cy="274320"/>
          </a:xfrm>
          <a:prstGeom prst="star32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32-Point Star 47"/>
          <p:cNvSpPr/>
          <p:nvPr/>
        </p:nvSpPr>
        <p:spPr>
          <a:xfrm>
            <a:off x="6959919" y="2807926"/>
            <a:ext cx="274320" cy="274320"/>
          </a:xfrm>
          <a:prstGeom prst="star32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32-Point Star 48"/>
          <p:cNvSpPr/>
          <p:nvPr/>
        </p:nvSpPr>
        <p:spPr>
          <a:xfrm>
            <a:off x="6218397" y="2398461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32-Point Star 49"/>
          <p:cNvSpPr/>
          <p:nvPr/>
        </p:nvSpPr>
        <p:spPr>
          <a:xfrm>
            <a:off x="5841801" y="2338773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32-Point Star 50"/>
          <p:cNvSpPr/>
          <p:nvPr/>
        </p:nvSpPr>
        <p:spPr>
          <a:xfrm>
            <a:off x="5213743" y="2407644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32-Point Star 51"/>
          <p:cNvSpPr/>
          <p:nvPr/>
        </p:nvSpPr>
        <p:spPr>
          <a:xfrm>
            <a:off x="4823466" y="2853624"/>
            <a:ext cx="274320" cy="274320"/>
          </a:xfrm>
          <a:prstGeom prst="star32">
            <a:avLst/>
          </a:prstGeom>
          <a:solidFill>
            <a:schemeClr val="accent2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32-Point Star 52"/>
          <p:cNvSpPr/>
          <p:nvPr/>
        </p:nvSpPr>
        <p:spPr>
          <a:xfrm>
            <a:off x="4798219" y="3319596"/>
            <a:ext cx="274320" cy="274320"/>
          </a:xfrm>
          <a:prstGeom prst="star32">
            <a:avLst/>
          </a:prstGeom>
          <a:solidFill>
            <a:schemeClr val="accent2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32-Point Star 53"/>
          <p:cNvSpPr/>
          <p:nvPr/>
        </p:nvSpPr>
        <p:spPr>
          <a:xfrm>
            <a:off x="4778693" y="4403004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32-Point Star 54"/>
          <p:cNvSpPr/>
          <p:nvPr/>
        </p:nvSpPr>
        <p:spPr>
          <a:xfrm>
            <a:off x="5299711" y="4887733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32-Point Star 55"/>
          <p:cNvSpPr/>
          <p:nvPr/>
        </p:nvSpPr>
        <p:spPr>
          <a:xfrm>
            <a:off x="5978961" y="4868778"/>
            <a:ext cx="274320" cy="274320"/>
          </a:xfrm>
          <a:prstGeom prst="star32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32-Point Star 56"/>
          <p:cNvSpPr/>
          <p:nvPr/>
        </p:nvSpPr>
        <p:spPr>
          <a:xfrm>
            <a:off x="6787518" y="479447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32-Point Star 57"/>
          <p:cNvSpPr/>
          <p:nvPr/>
        </p:nvSpPr>
        <p:spPr>
          <a:xfrm>
            <a:off x="7031354" y="4408716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32-Point Star 58"/>
          <p:cNvSpPr/>
          <p:nvPr/>
        </p:nvSpPr>
        <p:spPr>
          <a:xfrm>
            <a:off x="7374256" y="3801904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32-Point Star 59"/>
          <p:cNvSpPr/>
          <p:nvPr/>
        </p:nvSpPr>
        <p:spPr>
          <a:xfrm>
            <a:off x="7384733" y="3309804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32-Point Star 60"/>
          <p:cNvSpPr/>
          <p:nvPr/>
        </p:nvSpPr>
        <p:spPr>
          <a:xfrm>
            <a:off x="6719889" y="2500719"/>
            <a:ext cx="274320" cy="274320"/>
          </a:xfrm>
          <a:prstGeom prst="star32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32-Point Star 61"/>
          <p:cNvSpPr/>
          <p:nvPr/>
        </p:nvSpPr>
        <p:spPr>
          <a:xfrm>
            <a:off x="6137553" y="2076846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32-Point Star 62"/>
          <p:cNvSpPr/>
          <p:nvPr/>
        </p:nvSpPr>
        <p:spPr>
          <a:xfrm>
            <a:off x="5504736" y="2214006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32-Point Star 63"/>
          <p:cNvSpPr/>
          <p:nvPr/>
        </p:nvSpPr>
        <p:spPr>
          <a:xfrm>
            <a:off x="4800836" y="248347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32-Point Star 64"/>
          <p:cNvSpPr/>
          <p:nvPr/>
        </p:nvSpPr>
        <p:spPr>
          <a:xfrm>
            <a:off x="4514852" y="2940362"/>
            <a:ext cx="274320" cy="274320"/>
          </a:xfrm>
          <a:prstGeom prst="star32">
            <a:avLst/>
          </a:prstGeom>
          <a:solidFill>
            <a:schemeClr val="accent2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32-Point Star 65"/>
          <p:cNvSpPr/>
          <p:nvPr/>
        </p:nvSpPr>
        <p:spPr>
          <a:xfrm>
            <a:off x="4504848" y="3452678"/>
            <a:ext cx="274320" cy="274320"/>
          </a:xfrm>
          <a:prstGeom prst="star32">
            <a:avLst/>
          </a:prstGeom>
          <a:solidFill>
            <a:schemeClr val="accent2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32-Point Star 66"/>
          <p:cNvSpPr/>
          <p:nvPr/>
        </p:nvSpPr>
        <p:spPr>
          <a:xfrm>
            <a:off x="4627246" y="3891918"/>
            <a:ext cx="274320" cy="274320"/>
          </a:xfrm>
          <a:prstGeom prst="star32">
            <a:avLst/>
          </a:prstGeom>
          <a:solidFill>
            <a:schemeClr val="accent2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32-Point Star 67"/>
          <p:cNvSpPr/>
          <p:nvPr/>
        </p:nvSpPr>
        <p:spPr>
          <a:xfrm>
            <a:off x="5051585" y="4659544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32-Point Star 68"/>
          <p:cNvSpPr/>
          <p:nvPr/>
        </p:nvSpPr>
        <p:spPr>
          <a:xfrm>
            <a:off x="6494387" y="504879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32-Point Star 69"/>
          <p:cNvSpPr/>
          <p:nvPr/>
        </p:nvSpPr>
        <p:spPr>
          <a:xfrm>
            <a:off x="5761678" y="5112481"/>
            <a:ext cx="274320" cy="274320"/>
          </a:xfrm>
          <a:prstGeom prst="star32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32-Point Star 70"/>
          <p:cNvSpPr/>
          <p:nvPr/>
        </p:nvSpPr>
        <p:spPr>
          <a:xfrm>
            <a:off x="10262237" y="3740876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32-Point Star 71"/>
          <p:cNvSpPr/>
          <p:nvPr/>
        </p:nvSpPr>
        <p:spPr>
          <a:xfrm>
            <a:off x="10546081" y="3984172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32-Point Star 72"/>
          <p:cNvSpPr/>
          <p:nvPr/>
        </p:nvSpPr>
        <p:spPr>
          <a:xfrm>
            <a:off x="10554654" y="3603716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32-Point Star 73"/>
          <p:cNvSpPr/>
          <p:nvPr/>
        </p:nvSpPr>
        <p:spPr>
          <a:xfrm>
            <a:off x="10161276" y="3317557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32-Point Star 74"/>
          <p:cNvSpPr/>
          <p:nvPr/>
        </p:nvSpPr>
        <p:spPr>
          <a:xfrm>
            <a:off x="9933624" y="3603715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32-Point Star 75"/>
          <p:cNvSpPr/>
          <p:nvPr/>
        </p:nvSpPr>
        <p:spPr>
          <a:xfrm>
            <a:off x="9991727" y="391885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32-Point Star 76"/>
          <p:cNvSpPr/>
          <p:nvPr/>
        </p:nvSpPr>
        <p:spPr>
          <a:xfrm>
            <a:off x="10268904" y="4121332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32-Point Star 129"/>
          <p:cNvSpPr/>
          <p:nvPr/>
        </p:nvSpPr>
        <p:spPr>
          <a:xfrm>
            <a:off x="1658541" y="374087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32-Point Star 130"/>
          <p:cNvSpPr/>
          <p:nvPr/>
        </p:nvSpPr>
        <p:spPr>
          <a:xfrm>
            <a:off x="1942385" y="3984172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32-Point Star 131"/>
          <p:cNvSpPr/>
          <p:nvPr/>
        </p:nvSpPr>
        <p:spPr>
          <a:xfrm>
            <a:off x="1950958" y="360371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32-Point Star 132"/>
          <p:cNvSpPr/>
          <p:nvPr/>
        </p:nvSpPr>
        <p:spPr>
          <a:xfrm>
            <a:off x="1649968" y="332939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32-Point Star 133"/>
          <p:cNvSpPr/>
          <p:nvPr/>
        </p:nvSpPr>
        <p:spPr>
          <a:xfrm>
            <a:off x="1329928" y="3603715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32-Point Star 134"/>
          <p:cNvSpPr/>
          <p:nvPr/>
        </p:nvSpPr>
        <p:spPr>
          <a:xfrm>
            <a:off x="1388031" y="3918858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32-Point Star 135"/>
          <p:cNvSpPr/>
          <p:nvPr/>
        </p:nvSpPr>
        <p:spPr>
          <a:xfrm>
            <a:off x="1665208" y="4121332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32-Point Star 136"/>
          <p:cNvSpPr/>
          <p:nvPr/>
        </p:nvSpPr>
        <p:spPr>
          <a:xfrm>
            <a:off x="2260521" y="3784964"/>
            <a:ext cx="274320" cy="274320"/>
          </a:xfrm>
          <a:prstGeom prst="star32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32-Point Star 137"/>
          <p:cNvSpPr/>
          <p:nvPr/>
        </p:nvSpPr>
        <p:spPr>
          <a:xfrm>
            <a:off x="2088118" y="3276328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32-Point Star 138"/>
          <p:cNvSpPr/>
          <p:nvPr/>
        </p:nvSpPr>
        <p:spPr>
          <a:xfrm>
            <a:off x="1238488" y="3240404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32-Point Star 139"/>
          <p:cNvSpPr/>
          <p:nvPr/>
        </p:nvSpPr>
        <p:spPr>
          <a:xfrm>
            <a:off x="1020842" y="3838848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32-Point Star 140"/>
          <p:cNvSpPr/>
          <p:nvPr/>
        </p:nvSpPr>
        <p:spPr>
          <a:xfrm>
            <a:off x="1292305" y="427155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32-Point Star 141"/>
          <p:cNvSpPr/>
          <p:nvPr/>
        </p:nvSpPr>
        <p:spPr>
          <a:xfrm>
            <a:off x="1983344" y="4364628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32-Point Star 142"/>
          <p:cNvSpPr/>
          <p:nvPr/>
        </p:nvSpPr>
        <p:spPr>
          <a:xfrm>
            <a:off x="2397681" y="4111536"/>
            <a:ext cx="274320" cy="274320"/>
          </a:xfrm>
          <a:prstGeom prst="star32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32-Point Star 143"/>
          <p:cNvSpPr/>
          <p:nvPr/>
        </p:nvSpPr>
        <p:spPr>
          <a:xfrm>
            <a:off x="2483407" y="3413488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32-Point Star 144"/>
          <p:cNvSpPr/>
          <p:nvPr/>
        </p:nvSpPr>
        <p:spPr>
          <a:xfrm>
            <a:off x="1846184" y="2948940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32-Point Star 145"/>
          <p:cNvSpPr/>
          <p:nvPr/>
        </p:nvSpPr>
        <p:spPr>
          <a:xfrm>
            <a:off x="1429465" y="2899955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32-Point Star 146"/>
          <p:cNvSpPr/>
          <p:nvPr/>
        </p:nvSpPr>
        <p:spPr>
          <a:xfrm>
            <a:off x="1005127" y="2877093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32-Point Star 147"/>
          <p:cNvSpPr/>
          <p:nvPr/>
        </p:nvSpPr>
        <p:spPr>
          <a:xfrm>
            <a:off x="896541" y="346900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32-Point Star 148"/>
          <p:cNvSpPr/>
          <p:nvPr/>
        </p:nvSpPr>
        <p:spPr>
          <a:xfrm>
            <a:off x="896541" y="4166238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32-Point Star 149"/>
          <p:cNvSpPr/>
          <p:nvPr/>
        </p:nvSpPr>
        <p:spPr>
          <a:xfrm>
            <a:off x="1570911" y="4508320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32-Point Star 150"/>
          <p:cNvSpPr/>
          <p:nvPr/>
        </p:nvSpPr>
        <p:spPr>
          <a:xfrm>
            <a:off x="2394824" y="4483012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32-Point Star 151"/>
          <p:cNvSpPr/>
          <p:nvPr/>
        </p:nvSpPr>
        <p:spPr>
          <a:xfrm>
            <a:off x="2689147" y="391885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32-Point Star 152"/>
          <p:cNvSpPr/>
          <p:nvPr/>
        </p:nvSpPr>
        <p:spPr>
          <a:xfrm>
            <a:off x="2789158" y="355064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32-Point Star 153"/>
          <p:cNvSpPr/>
          <p:nvPr/>
        </p:nvSpPr>
        <p:spPr>
          <a:xfrm>
            <a:off x="2404348" y="306201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32-Point Star 154"/>
          <p:cNvSpPr/>
          <p:nvPr/>
        </p:nvSpPr>
        <p:spPr>
          <a:xfrm>
            <a:off x="2162414" y="2772184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32-Point Star 155"/>
          <p:cNvSpPr/>
          <p:nvPr/>
        </p:nvSpPr>
        <p:spPr>
          <a:xfrm>
            <a:off x="1649968" y="2618286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32-Point Star 156"/>
          <p:cNvSpPr/>
          <p:nvPr/>
        </p:nvSpPr>
        <p:spPr>
          <a:xfrm>
            <a:off x="1261350" y="2601141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32-Point Star 157"/>
          <p:cNvSpPr/>
          <p:nvPr/>
        </p:nvSpPr>
        <p:spPr>
          <a:xfrm>
            <a:off x="736522" y="3120390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32-Point Star 158"/>
          <p:cNvSpPr/>
          <p:nvPr/>
        </p:nvSpPr>
        <p:spPr>
          <a:xfrm>
            <a:off x="600313" y="3642090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32-Point Star 159"/>
          <p:cNvSpPr/>
          <p:nvPr/>
        </p:nvSpPr>
        <p:spPr>
          <a:xfrm>
            <a:off x="599361" y="3974376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32-Point Star 160"/>
          <p:cNvSpPr/>
          <p:nvPr/>
        </p:nvSpPr>
        <p:spPr>
          <a:xfrm>
            <a:off x="1010842" y="449852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32-Point Star 161"/>
          <p:cNvSpPr/>
          <p:nvPr/>
        </p:nvSpPr>
        <p:spPr>
          <a:xfrm>
            <a:off x="1329928" y="4759782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32-Point Star 162"/>
          <p:cNvSpPr/>
          <p:nvPr/>
        </p:nvSpPr>
        <p:spPr>
          <a:xfrm>
            <a:off x="1952864" y="4759782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32-Point Star 163"/>
          <p:cNvSpPr/>
          <p:nvPr/>
        </p:nvSpPr>
        <p:spPr>
          <a:xfrm>
            <a:off x="2744393" y="4287068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32-Point Star 164"/>
          <p:cNvSpPr/>
          <p:nvPr/>
        </p:nvSpPr>
        <p:spPr>
          <a:xfrm>
            <a:off x="2769154" y="3160803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32-Point Star 165"/>
          <p:cNvSpPr/>
          <p:nvPr/>
        </p:nvSpPr>
        <p:spPr>
          <a:xfrm>
            <a:off x="2517219" y="2738301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32-Point Star 166"/>
          <p:cNvSpPr/>
          <p:nvPr/>
        </p:nvSpPr>
        <p:spPr>
          <a:xfrm>
            <a:off x="1960484" y="2454184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32-Point Star 167"/>
          <p:cNvSpPr/>
          <p:nvPr/>
        </p:nvSpPr>
        <p:spPr>
          <a:xfrm>
            <a:off x="1480422" y="2304778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32-Point Star 168"/>
          <p:cNvSpPr/>
          <p:nvPr/>
        </p:nvSpPr>
        <p:spPr>
          <a:xfrm>
            <a:off x="920353" y="2475933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32-Point Star 169"/>
          <p:cNvSpPr/>
          <p:nvPr/>
        </p:nvSpPr>
        <p:spPr>
          <a:xfrm>
            <a:off x="609363" y="2786064"/>
            <a:ext cx="274320" cy="274320"/>
          </a:xfrm>
          <a:prstGeom prst="star32">
            <a:avLst/>
          </a:prstGeom>
          <a:solidFill>
            <a:schemeClr val="accent1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32-Point Star 170"/>
          <p:cNvSpPr/>
          <p:nvPr/>
        </p:nvSpPr>
        <p:spPr>
          <a:xfrm>
            <a:off x="437434" y="3309804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32-Point Star 171"/>
          <p:cNvSpPr/>
          <p:nvPr/>
        </p:nvSpPr>
        <p:spPr>
          <a:xfrm>
            <a:off x="587931" y="4345852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32-Point Star 172"/>
          <p:cNvSpPr/>
          <p:nvPr/>
        </p:nvSpPr>
        <p:spPr>
          <a:xfrm>
            <a:off x="937976" y="4863470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32-Point Star 173"/>
          <p:cNvSpPr/>
          <p:nvPr/>
        </p:nvSpPr>
        <p:spPr>
          <a:xfrm>
            <a:off x="1639967" y="4937761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32-Point Star 174"/>
          <p:cNvSpPr/>
          <p:nvPr/>
        </p:nvSpPr>
        <p:spPr>
          <a:xfrm>
            <a:off x="2345292" y="4782640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32-Point Star 175"/>
          <p:cNvSpPr/>
          <p:nvPr/>
        </p:nvSpPr>
        <p:spPr>
          <a:xfrm>
            <a:off x="2760582" y="463568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32-Point Star 176"/>
          <p:cNvSpPr/>
          <p:nvPr/>
        </p:nvSpPr>
        <p:spPr>
          <a:xfrm>
            <a:off x="3033474" y="402907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32-Point Star 177"/>
          <p:cNvSpPr/>
          <p:nvPr/>
        </p:nvSpPr>
        <p:spPr>
          <a:xfrm>
            <a:off x="3079671" y="3309804"/>
            <a:ext cx="274320" cy="274320"/>
          </a:xfrm>
          <a:prstGeom prst="star32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32-Point Star 178"/>
          <p:cNvSpPr/>
          <p:nvPr/>
        </p:nvSpPr>
        <p:spPr>
          <a:xfrm>
            <a:off x="2346247" y="2410710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32-Point Star 179"/>
          <p:cNvSpPr/>
          <p:nvPr/>
        </p:nvSpPr>
        <p:spPr>
          <a:xfrm>
            <a:off x="1787128" y="2146389"/>
            <a:ext cx="274320" cy="274320"/>
          </a:xfrm>
          <a:prstGeom prst="star32">
            <a:avLst/>
          </a:prstGeom>
          <a:solidFill>
            <a:schemeClr val="accent1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32-Point Star 180"/>
          <p:cNvSpPr/>
          <p:nvPr/>
        </p:nvSpPr>
        <p:spPr>
          <a:xfrm>
            <a:off x="1144429" y="2178640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32-Point Star 181"/>
          <p:cNvSpPr/>
          <p:nvPr/>
        </p:nvSpPr>
        <p:spPr>
          <a:xfrm>
            <a:off x="576975" y="2452960"/>
            <a:ext cx="274320" cy="274320"/>
          </a:xfrm>
          <a:prstGeom prst="star32">
            <a:avLst/>
          </a:prstGeom>
          <a:solidFill>
            <a:schemeClr val="accent1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32-Point Star 182"/>
          <p:cNvSpPr/>
          <p:nvPr/>
        </p:nvSpPr>
        <p:spPr>
          <a:xfrm>
            <a:off x="313136" y="2966084"/>
            <a:ext cx="274320" cy="274320"/>
          </a:xfrm>
          <a:prstGeom prst="star32">
            <a:avLst/>
          </a:prstGeom>
          <a:solidFill>
            <a:schemeClr val="accent1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32-Point Star 183"/>
          <p:cNvSpPr/>
          <p:nvPr/>
        </p:nvSpPr>
        <p:spPr>
          <a:xfrm>
            <a:off x="233600" y="363637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32-Point Star 184"/>
          <p:cNvSpPr/>
          <p:nvPr/>
        </p:nvSpPr>
        <p:spPr>
          <a:xfrm>
            <a:off x="288845" y="4029078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32-Point Star 185"/>
          <p:cNvSpPr/>
          <p:nvPr/>
        </p:nvSpPr>
        <p:spPr>
          <a:xfrm>
            <a:off x="609364" y="4659544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32-Point Star 186"/>
          <p:cNvSpPr/>
          <p:nvPr/>
        </p:nvSpPr>
        <p:spPr>
          <a:xfrm>
            <a:off x="2119789" y="5089618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32-Point Star 187"/>
          <p:cNvSpPr/>
          <p:nvPr/>
        </p:nvSpPr>
        <p:spPr>
          <a:xfrm>
            <a:off x="1343262" y="5091252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32-Point Star 188"/>
          <p:cNvSpPr/>
          <p:nvPr/>
        </p:nvSpPr>
        <p:spPr>
          <a:xfrm>
            <a:off x="3541633" y="368780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32-Point Star 189"/>
          <p:cNvSpPr/>
          <p:nvPr/>
        </p:nvSpPr>
        <p:spPr>
          <a:xfrm>
            <a:off x="3724513" y="3984584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32-Point Star 190"/>
          <p:cNvSpPr/>
          <p:nvPr/>
        </p:nvSpPr>
        <p:spPr>
          <a:xfrm>
            <a:off x="3974782" y="3787416"/>
            <a:ext cx="274320" cy="274320"/>
          </a:xfrm>
          <a:prstGeom prst="star32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32-Point Star 191"/>
          <p:cNvSpPr/>
          <p:nvPr/>
        </p:nvSpPr>
        <p:spPr>
          <a:xfrm>
            <a:off x="7888132" y="3974376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32-Point Star 192"/>
          <p:cNvSpPr/>
          <p:nvPr/>
        </p:nvSpPr>
        <p:spPr>
          <a:xfrm>
            <a:off x="8014818" y="3664335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32-Point Star 193"/>
          <p:cNvSpPr/>
          <p:nvPr/>
        </p:nvSpPr>
        <p:spPr>
          <a:xfrm>
            <a:off x="8299133" y="3781698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713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28613" y="365126"/>
            <a:ext cx="11544300" cy="881784"/>
          </a:xfrm>
        </p:spPr>
        <p:txBody>
          <a:bodyPr>
            <a:normAutofit/>
          </a:bodyPr>
          <a:lstStyle/>
          <a:p>
            <a:r>
              <a:rPr lang="en-US" dirty="0"/>
              <a:t>RNA virus evolution</a:t>
            </a:r>
          </a:p>
        </p:txBody>
      </p:sp>
      <p:sp>
        <p:nvSpPr>
          <p:cNvPr id="2" name="32-Point Star 1"/>
          <p:cNvSpPr/>
          <p:nvPr/>
        </p:nvSpPr>
        <p:spPr>
          <a:xfrm>
            <a:off x="5963603" y="3740876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riangle 2"/>
          <p:cNvSpPr/>
          <p:nvPr/>
        </p:nvSpPr>
        <p:spPr>
          <a:xfrm rot="5400000">
            <a:off x="2251710" y="3317966"/>
            <a:ext cx="3451860" cy="1120140"/>
          </a:xfrm>
          <a:prstGeom prst="triangle">
            <a:avLst/>
          </a:prstGeom>
          <a:gradFill flip="none" rotWithShape="1">
            <a:gsLst>
              <a:gs pos="52000">
                <a:srgbClr val="BFBFBF"/>
              </a:gs>
              <a:gs pos="0">
                <a:schemeClr val="bg1">
                  <a:lumMod val="65000"/>
                </a:schemeClr>
              </a:gs>
              <a:gs pos="100000">
                <a:schemeClr val="bg1"/>
              </a:gs>
            </a:gsLst>
            <a:lin ang="5400000" scaled="0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iangle 11"/>
          <p:cNvSpPr/>
          <p:nvPr/>
        </p:nvSpPr>
        <p:spPr>
          <a:xfrm rot="5400000">
            <a:off x="6553200" y="3317966"/>
            <a:ext cx="3451860" cy="1120140"/>
          </a:xfrm>
          <a:prstGeom prst="triangle">
            <a:avLst/>
          </a:prstGeom>
          <a:gradFill flip="none" rotWithShape="1">
            <a:gsLst>
              <a:gs pos="52000">
                <a:srgbClr val="BFBFBF"/>
              </a:gs>
              <a:gs pos="0">
                <a:schemeClr val="bg1">
                  <a:lumMod val="65000"/>
                </a:schemeClr>
              </a:gs>
              <a:gs pos="100000">
                <a:schemeClr val="bg1"/>
              </a:gs>
            </a:gsLst>
            <a:lin ang="5400000" scaled="0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32-Point Star 12"/>
          <p:cNvSpPr/>
          <p:nvPr/>
        </p:nvSpPr>
        <p:spPr>
          <a:xfrm>
            <a:off x="6294120" y="405601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32-Point Star 13"/>
          <p:cNvSpPr/>
          <p:nvPr/>
        </p:nvSpPr>
        <p:spPr>
          <a:xfrm>
            <a:off x="6258402" y="3649640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32-Point Star 14"/>
          <p:cNvSpPr/>
          <p:nvPr/>
        </p:nvSpPr>
        <p:spPr>
          <a:xfrm>
            <a:off x="5955030" y="3329396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32-Point Star 15"/>
          <p:cNvSpPr/>
          <p:nvPr/>
        </p:nvSpPr>
        <p:spPr>
          <a:xfrm>
            <a:off x="5634990" y="3603715"/>
            <a:ext cx="274320" cy="274320"/>
          </a:xfrm>
          <a:prstGeom prst="star32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32-Point Star 16"/>
          <p:cNvSpPr/>
          <p:nvPr/>
        </p:nvSpPr>
        <p:spPr>
          <a:xfrm>
            <a:off x="5693093" y="391885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32-Point Star 17"/>
          <p:cNvSpPr/>
          <p:nvPr/>
        </p:nvSpPr>
        <p:spPr>
          <a:xfrm>
            <a:off x="5970270" y="4121332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32-Point Star 18"/>
          <p:cNvSpPr/>
          <p:nvPr/>
        </p:nvSpPr>
        <p:spPr>
          <a:xfrm>
            <a:off x="6565583" y="3784964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32-Point Star 19"/>
          <p:cNvSpPr/>
          <p:nvPr/>
        </p:nvSpPr>
        <p:spPr>
          <a:xfrm>
            <a:off x="6393180" y="3276328"/>
            <a:ext cx="274320" cy="274320"/>
          </a:xfrm>
          <a:prstGeom prst="star32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32-Point Star 20"/>
          <p:cNvSpPr/>
          <p:nvPr/>
        </p:nvSpPr>
        <p:spPr>
          <a:xfrm>
            <a:off x="5543550" y="3240404"/>
            <a:ext cx="274320" cy="274320"/>
          </a:xfrm>
          <a:prstGeom prst="star32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32-Point Star 21"/>
          <p:cNvSpPr/>
          <p:nvPr/>
        </p:nvSpPr>
        <p:spPr>
          <a:xfrm>
            <a:off x="5325904" y="3838848"/>
            <a:ext cx="274320" cy="274320"/>
          </a:xfrm>
          <a:prstGeom prst="star32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32-Point Star 22"/>
          <p:cNvSpPr/>
          <p:nvPr/>
        </p:nvSpPr>
        <p:spPr>
          <a:xfrm>
            <a:off x="5597367" y="4271556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32-Point Star 23"/>
          <p:cNvSpPr/>
          <p:nvPr/>
        </p:nvSpPr>
        <p:spPr>
          <a:xfrm>
            <a:off x="6288406" y="436462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32-Point Star 24"/>
          <p:cNvSpPr/>
          <p:nvPr/>
        </p:nvSpPr>
        <p:spPr>
          <a:xfrm>
            <a:off x="6702743" y="4111536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32-Point Star 25"/>
          <p:cNvSpPr/>
          <p:nvPr/>
        </p:nvSpPr>
        <p:spPr>
          <a:xfrm>
            <a:off x="6788469" y="3413488"/>
            <a:ext cx="274320" cy="274320"/>
          </a:xfrm>
          <a:prstGeom prst="star32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32-Point Star 26"/>
          <p:cNvSpPr/>
          <p:nvPr/>
        </p:nvSpPr>
        <p:spPr>
          <a:xfrm>
            <a:off x="6151246" y="2948940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32-Point Star 27"/>
          <p:cNvSpPr/>
          <p:nvPr/>
        </p:nvSpPr>
        <p:spPr>
          <a:xfrm>
            <a:off x="5632602" y="2912199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32-Point Star 28"/>
          <p:cNvSpPr/>
          <p:nvPr/>
        </p:nvSpPr>
        <p:spPr>
          <a:xfrm>
            <a:off x="5195889" y="2865076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32-Point Star 29"/>
          <p:cNvSpPr/>
          <p:nvPr/>
        </p:nvSpPr>
        <p:spPr>
          <a:xfrm>
            <a:off x="5201603" y="3469006"/>
            <a:ext cx="274320" cy="274320"/>
          </a:xfrm>
          <a:prstGeom prst="star32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32-Point Star 30"/>
          <p:cNvSpPr/>
          <p:nvPr/>
        </p:nvSpPr>
        <p:spPr>
          <a:xfrm>
            <a:off x="5201603" y="416623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32-Point Star 31"/>
          <p:cNvSpPr/>
          <p:nvPr/>
        </p:nvSpPr>
        <p:spPr>
          <a:xfrm>
            <a:off x="5875973" y="4508320"/>
            <a:ext cx="274320" cy="274320"/>
          </a:xfrm>
          <a:prstGeom prst="star32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32-Point Star 32"/>
          <p:cNvSpPr/>
          <p:nvPr/>
        </p:nvSpPr>
        <p:spPr>
          <a:xfrm>
            <a:off x="6572250" y="4437291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32-Point Star 33"/>
          <p:cNvSpPr/>
          <p:nvPr/>
        </p:nvSpPr>
        <p:spPr>
          <a:xfrm>
            <a:off x="6938010" y="3781698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32-Point Star 34"/>
          <p:cNvSpPr/>
          <p:nvPr/>
        </p:nvSpPr>
        <p:spPr>
          <a:xfrm>
            <a:off x="7151846" y="3516762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32-Point Star 35"/>
          <p:cNvSpPr/>
          <p:nvPr/>
        </p:nvSpPr>
        <p:spPr>
          <a:xfrm>
            <a:off x="6709410" y="3062016"/>
            <a:ext cx="274320" cy="274320"/>
          </a:xfrm>
          <a:prstGeom prst="star32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32-Point Star 36"/>
          <p:cNvSpPr/>
          <p:nvPr/>
        </p:nvSpPr>
        <p:spPr>
          <a:xfrm>
            <a:off x="6467476" y="2772184"/>
            <a:ext cx="274320" cy="274320"/>
          </a:xfrm>
          <a:prstGeom prst="star32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32-Point Star 37"/>
          <p:cNvSpPr/>
          <p:nvPr/>
        </p:nvSpPr>
        <p:spPr>
          <a:xfrm>
            <a:off x="5955030" y="2685845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32-Point Star 38"/>
          <p:cNvSpPr/>
          <p:nvPr/>
        </p:nvSpPr>
        <p:spPr>
          <a:xfrm>
            <a:off x="5440438" y="2637879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32-Point Star 39"/>
          <p:cNvSpPr/>
          <p:nvPr/>
        </p:nvSpPr>
        <p:spPr>
          <a:xfrm>
            <a:off x="5041584" y="3120390"/>
            <a:ext cx="274320" cy="274320"/>
          </a:xfrm>
          <a:prstGeom prst="star32">
            <a:avLst/>
          </a:prstGeom>
          <a:solidFill>
            <a:schemeClr val="accent2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32-Point Star 40"/>
          <p:cNvSpPr/>
          <p:nvPr/>
        </p:nvSpPr>
        <p:spPr>
          <a:xfrm>
            <a:off x="4813993" y="3653922"/>
            <a:ext cx="274320" cy="274320"/>
          </a:xfrm>
          <a:prstGeom prst="star32">
            <a:avLst/>
          </a:prstGeom>
          <a:solidFill>
            <a:schemeClr val="accent2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32-Point Star 41"/>
          <p:cNvSpPr/>
          <p:nvPr/>
        </p:nvSpPr>
        <p:spPr>
          <a:xfrm>
            <a:off x="4904423" y="3974376"/>
            <a:ext cx="274320" cy="274320"/>
          </a:xfrm>
          <a:prstGeom prst="star32">
            <a:avLst/>
          </a:prstGeom>
          <a:solidFill>
            <a:schemeClr val="accent2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32-Point Star 42"/>
          <p:cNvSpPr/>
          <p:nvPr/>
        </p:nvSpPr>
        <p:spPr>
          <a:xfrm>
            <a:off x="5315904" y="4498526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32-Point Star 43"/>
          <p:cNvSpPr/>
          <p:nvPr/>
        </p:nvSpPr>
        <p:spPr>
          <a:xfrm>
            <a:off x="5634990" y="4759782"/>
            <a:ext cx="274320" cy="274320"/>
          </a:xfrm>
          <a:prstGeom prst="star32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32-Point Star 44"/>
          <p:cNvSpPr/>
          <p:nvPr/>
        </p:nvSpPr>
        <p:spPr>
          <a:xfrm>
            <a:off x="6305548" y="4716516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32-Point Star 45"/>
          <p:cNvSpPr/>
          <p:nvPr/>
        </p:nvSpPr>
        <p:spPr>
          <a:xfrm>
            <a:off x="7131369" y="4136439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32-Point Star 46"/>
          <p:cNvSpPr/>
          <p:nvPr/>
        </p:nvSpPr>
        <p:spPr>
          <a:xfrm>
            <a:off x="7074216" y="3160803"/>
            <a:ext cx="274320" cy="274320"/>
          </a:xfrm>
          <a:prstGeom prst="star32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32-Point Star 47"/>
          <p:cNvSpPr/>
          <p:nvPr/>
        </p:nvSpPr>
        <p:spPr>
          <a:xfrm>
            <a:off x="6959919" y="2807926"/>
            <a:ext cx="274320" cy="274320"/>
          </a:xfrm>
          <a:prstGeom prst="star32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32-Point Star 48"/>
          <p:cNvSpPr/>
          <p:nvPr/>
        </p:nvSpPr>
        <p:spPr>
          <a:xfrm>
            <a:off x="6218397" y="2398461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32-Point Star 49"/>
          <p:cNvSpPr/>
          <p:nvPr/>
        </p:nvSpPr>
        <p:spPr>
          <a:xfrm>
            <a:off x="5841801" y="2338773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32-Point Star 50"/>
          <p:cNvSpPr/>
          <p:nvPr/>
        </p:nvSpPr>
        <p:spPr>
          <a:xfrm>
            <a:off x="5213743" y="2407644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32-Point Star 51"/>
          <p:cNvSpPr/>
          <p:nvPr/>
        </p:nvSpPr>
        <p:spPr>
          <a:xfrm>
            <a:off x="4823466" y="2853624"/>
            <a:ext cx="274320" cy="274320"/>
          </a:xfrm>
          <a:prstGeom prst="star32">
            <a:avLst/>
          </a:prstGeom>
          <a:solidFill>
            <a:schemeClr val="accent2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32-Point Star 52"/>
          <p:cNvSpPr/>
          <p:nvPr/>
        </p:nvSpPr>
        <p:spPr>
          <a:xfrm>
            <a:off x="4798219" y="3319596"/>
            <a:ext cx="274320" cy="274320"/>
          </a:xfrm>
          <a:prstGeom prst="star32">
            <a:avLst/>
          </a:prstGeom>
          <a:solidFill>
            <a:schemeClr val="accent2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32-Point Star 53"/>
          <p:cNvSpPr/>
          <p:nvPr/>
        </p:nvSpPr>
        <p:spPr>
          <a:xfrm>
            <a:off x="4778693" y="4403004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32-Point Star 54"/>
          <p:cNvSpPr/>
          <p:nvPr/>
        </p:nvSpPr>
        <p:spPr>
          <a:xfrm>
            <a:off x="5299711" y="4887733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32-Point Star 55"/>
          <p:cNvSpPr/>
          <p:nvPr/>
        </p:nvSpPr>
        <p:spPr>
          <a:xfrm>
            <a:off x="5978961" y="4868778"/>
            <a:ext cx="274320" cy="274320"/>
          </a:xfrm>
          <a:prstGeom prst="star32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32-Point Star 56"/>
          <p:cNvSpPr/>
          <p:nvPr/>
        </p:nvSpPr>
        <p:spPr>
          <a:xfrm>
            <a:off x="6787518" y="479447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32-Point Star 57"/>
          <p:cNvSpPr/>
          <p:nvPr/>
        </p:nvSpPr>
        <p:spPr>
          <a:xfrm>
            <a:off x="7031354" y="4408716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32-Point Star 58"/>
          <p:cNvSpPr/>
          <p:nvPr/>
        </p:nvSpPr>
        <p:spPr>
          <a:xfrm>
            <a:off x="7374256" y="3801904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32-Point Star 59"/>
          <p:cNvSpPr/>
          <p:nvPr/>
        </p:nvSpPr>
        <p:spPr>
          <a:xfrm>
            <a:off x="7384733" y="3309804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32-Point Star 60"/>
          <p:cNvSpPr/>
          <p:nvPr/>
        </p:nvSpPr>
        <p:spPr>
          <a:xfrm>
            <a:off x="6719889" y="2500719"/>
            <a:ext cx="274320" cy="274320"/>
          </a:xfrm>
          <a:prstGeom prst="star32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32-Point Star 61"/>
          <p:cNvSpPr/>
          <p:nvPr/>
        </p:nvSpPr>
        <p:spPr>
          <a:xfrm>
            <a:off x="6137553" y="2076846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32-Point Star 62"/>
          <p:cNvSpPr/>
          <p:nvPr/>
        </p:nvSpPr>
        <p:spPr>
          <a:xfrm>
            <a:off x="5504736" y="2214006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32-Point Star 63"/>
          <p:cNvSpPr/>
          <p:nvPr/>
        </p:nvSpPr>
        <p:spPr>
          <a:xfrm>
            <a:off x="4800836" y="248347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32-Point Star 64"/>
          <p:cNvSpPr/>
          <p:nvPr/>
        </p:nvSpPr>
        <p:spPr>
          <a:xfrm>
            <a:off x="4514852" y="2940362"/>
            <a:ext cx="274320" cy="274320"/>
          </a:xfrm>
          <a:prstGeom prst="star32">
            <a:avLst/>
          </a:prstGeom>
          <a:solidFill>
            <a:schemeClr val="accent2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32-Point Star 65"/>
          <p:cNvSpPr/>
          <p:nvPr/>
        </p:nvSpPr>
        <p:spPr>
          <a:xfrm>
            <a:off x="4504848" y="3452678"/>
            <a:ext cx="274320" cy="274320"/>
          </a:xfrm>
          <a:prstGeom prst="star32">
            <a:avLst/>
          </a:prstGeom>
          <a:solidFill>
            <a:schemeClr val="accent2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32-Point Star 66"/>
          <p:cNvSpPr/>
          <p:nvPr/>
        </p:nvSpPr>
        <p:spPr>
          <a:xfrm>
            <a:off x="4627246" y="3891918"/>
            <a:ext cx="274320" cy="274320"/>
          </a:xfrm>
          <a:prstGeom prst="star32">
            <a:avLst/>
          </a:prstGeom>
          <a:solidFill>
            <a:schemeClr val="accent2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32-Point Star 67"/>
          <p:cNvSpPr/>
          <p:nvPr/>
        </p:nvSpPr>
        <p:spPr>
          <a:xfrm>
            <a:off x="5051585" y="4659544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32-Point Star 68"/>
          <p:cNvSpPr/>
          <p:nvPr/>
        </p:nvSpPr>
        <p:spPr>
          <a:xfrm>
            <a:off x="6494387" y="504879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32-Point Star 69"/>
          <p:cNvSpPr/>
          <p:nvPr/>
        </p:nvSpPr>
        <p:spPr>
          <a:xfrm>
            <a:off x="5761678" y="5112481"/>
            <a:ext cx="274320" cy="274320"/>
          </a:xfrm>
          <a:prstGeom prst="star32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32-Point Star 70"/>
          <p:cNvSpPr/>
          <p:nvPr/>
        </p:nvSpPr>
        <p:spPr>
          <a:xfrm>
            <a:off x="10262237" y="3740876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32-Point Star 71"/>
          <p:cNvSpPr/>
          <p:nvPr/>
        </p:nvSpPr>
        <p:spPr>
          <a:xfrm>
            <a:off x="10546081" y="3984172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32-Point Star 72"/>
          <p:cNvSpPr/>
          <p:nvPr/>
        </p:nvSpPr>
        <p:spPr>
          <a:xfrm>
            <a:off x="10554654" y="3603716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32-Point Star 73"/>
          <p:cNvSpPr/>
          <p:nvPr/>
        </p:nvSpPr>
        <p:spPr>
          <a:xfrm>
            <a:off x="10161276" y="3317557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32-Point Star 74"/>
          <p:cNvSpPr/>
          <p:nvPr/>
        </p:nvSpPr>
        <p:spPr>
          <a:xfrm>
            <a:off x="9933624" y="3603715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32-Point Star 75"/>
          <p:cNvSpPr/>
          <p:nvPr/>
        </p:nvSpPr>
        <p:spPr>
          <a:xfrm>
            <a:off x="9991727" y="391885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32-Point Star 76"/>
          <p:cNvSpPr/>
          <p:nvPr/>
        </p:nvSpPr>
        <p:spPr>
          <a:xfrm>
            <a:off x="10268904" y="4121332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32-Point Star 77"/>
          <p:cNvSpPr/>
          <p:nvPr/>
        </p:nvSpPr>
        <p:spPr>
          <a:xfrm>
            <a:off x="10864217" y="3784964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32-Point Star 78"/>
          <p:cNvSpPr/>
          <p:nvPr/>
        </p:nvSpPr>
        <p:spPr>
          <a:xfrm>
            <a:off x="10691814" y="3276328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32-Point Star 79"/>
          <p:cNvSpPr/>
          <p:nvPr/>
        </p:nvSpPr>
        <p:spPr>
          <a:xfrm>
            <a:off x="9844568" y="3160399"/>
            <a:ext cx="274320" cy="274320"/>
          </a:xfrm>
          <a:prstGeom prst="star32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32-Point Star 80"/>
          <p:cNvSpPr/>
          <p:nvPr/>
        </p:nvSpPr>
        <p:spPr>
          <a:xfrm>
            <a:off x="9577865" y="3905796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32-Point Star 81"/>
          <p:cNvSpPr/>
          <p:nvPr/>
        </p:nvSpPr>
        <p:spPr>
          <a:xfrm>
            <a:off x="9873618" y="4202159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32-Point Star 82"/>
          <p:cNvSpPr/>
          <p:nvPr/>
        </p:nvSpPr>
        <p:spPr>
          <a:xfrm>
            <a:off x="10587040" y="4364628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32-Point Star 83"/>
          <p:cNvSpPr/>
          <p:nvPr/>
        </p:nvSpPr>
        <p:spPr>
          <a:xfrm>
            <a:off x="11001377" y="4111536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32-Point Star 84"/>
          <p:cNvSpPr/>
          <p:nvPr/>
        </p:nvSpPr>
        <p:spPr>
          <a:xfrm>
            <a:off x="11087103" y="3413488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32-Point Star 85"/>
          <p:cNvSpPr/>
          <p:nvPr/>
        </p:nvSpPr>
        <p:spPr>
          <a:xfrm>
            <a:off x="10415589" y="3040788"/>
            <a:ext cx="274320" cy="274320"/>
          </a:xfrm>
          <a:prstGeom prst="star32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32-Point Star 86"/>
          <p:cNvSpPr/>
          <p:nvPr/>
        </p:nvSpPr>
        <p:spPr>
          <a:xfrm>
            <a:off x="9997925" y="2911792"/>
            <a:ext cx="274320" cy="274320"/>
          </a:xfrm>
          <a:prstGeom prst="star32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32-Point Star 87"/>
          <p:cNvSpPr/>
          <p:nvPr/>
        </p:nvSpPr>
        <p:spPr>
          <a:xfrm>
            <a:off x="9502618" y="2899953"/>
            <a:ext cx="274320" cy="274320"/>
          </a:xfrm>
          <a:prstGeom prst="star32">
            <a:avLst/>
          </a:prstGeom>
          <a:solidFill>
            <a:schemeClr val="accent6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32-Point Star 88"/>
          <p:cNvSpPr/>
          <p:nvPr/>
        </p:nvSpPr>
        <p:spPr>
          <a:xfrm>
            <a:off x="9500237" y="3469006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32-Point Star 89"/>
          <p:cNvSpPr/>
          <p:nvPr/>
        </p:nvSpPr>
        <p:spPr>
          <a:xfrm>
            <a:off x="9477378" y="4278497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32-Point Star 90"/>
          <p:cNvSpPr/>
          <p:nvPr/>
        </p:nvSpPr>
        <p:spPr>
          <a:xfrm>
            <a:off x="10070784" y="4463374"/>
            <a:ext cx="274320" cy="274320"/>
          </a:xfrm>
          <a:prstGeom prst="star32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32-Point Star 91"/>
          <p:cNvSpPr/>
          <p:nvPr/>
        </p:nvSpPr>
        <p:spPr>
          <a:xfrm>
            <a:off x="11008047" y="4450241"/>
            <a:ext cx="274320" cy="274320"/>
          </a:xfrm>
          <a:prstGeom prst="star32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32-Point Star 92"/>
          <p:cNvSpPr/>
          <p:nvPr/>
        </p:nvSpPr>
        <p:spPr>
          <a:xfrm>
            <a:off x="11292843" y="3918858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32-Point Star 93"/>
          <p:cNvSpPr/>
          <p:nvPr/>
        </p:nvSpPr>
        <p:spPr>
          <a:xfrm>
            <a:off x="11392854" y="3550648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32-Point Star 94"/>
          <p:cNvSpPr/>
          <p:nvPr/>
        </p:nvSpPr>
        <p:spPr>
          <a:xfrm>
            <a:off x="10951150" y="3107531"/>
            <a:ext cx="274320" cy="274320"/>
          </a:xfrm>
          <a:prstGeom prst="star32">
            <a:avLst/>
          </a:prstGeom>
          <a:solidFill>
            <a:schemeClr val="accent6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32-Point Star 95"/>
          <p:cNvSpPr/>
          <p:nvPr/>
        </p:nvSpPr>
        <p:spPr>
          <a:xfrm>
            <a:off x="10766110" y="2772184"/>
            <a:ext cx="274320" cy="274320"/>
          </a:xfrm>
          <a:prstGeom prst="star32">
            <a:avLst/>
          </a:prstGeom>
          <a:solidFill>
            <a:schemeClr val="accent6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32-Point Star 96"/>
          <p:cNvSpPr/>
          <p:nvPr/>
        </p:nvSpPr>
        <p:spPr>
          <a:xfrm>
            <a:off x="10253664" y="2709310"/>
            <a:ext cx="274320" cy="274320"/>
          </a:xfrm>
          <a:prstGeom prst="star32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32-Point Star 97"/>
          <p:cNvSpPr/>
          <p:nvPr/>
        </p:nvSpPr>
        <p:spPr>
          <a:xfrm>
            <a:off x="9876711" y="2578280"/>
            <a:ext cx="274320" cy="274320"/>
          </a:xfrm>
          <a:prstGeom prst="star32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32-Point Star 98"/>
          <p:cNvSpPr/>
          <p:nvPr/>
        </p:nvSpPr>
        <p:spPr>
          <a:xfrm>
            <a:off x="9328311" y="3199176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32-Point Star 99"/>
          <p:cNvSpPr/>
          <p:nvPr/>
        </p:nvSpPr>
        <p:spPr>
          <a:xfrm>
            <a:off x="9250198" y="3654132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32-Point Star 100"/>
          <p:cNvSpPr/>
          <p:nvPr/>
        </p:nvSpPr>
        <p:spPr>
          <a:xfrm>
            <a:off x="9261159" y="3984172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32-Point Star 101"/>
          <p:cNvSpPr/>
          <p:nvPr/>
        </p:nvSpPr>
        <p:spPr>
          <a:xfrm>
            <a:off x="9728836" y="4532812"/>
            <a:ext cx="274320" cy="274320"/>
          </a:xfrm>
          <a:prstGeom prst="star32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32-Point Star 102"/>
          <p:cNvSpPr/>
          <p:nvPr/>
        </p:nvSpPr>
        <p:spPr>
          <a:xfrm>
            <a:off x="9933624" y="4759782"/>
            <a:ext cx="274320" cy="274320"/>
          </a:xfrm>
          <a:prstGeom prst="star32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32-Point Star 103"/>
          <p:cNvSpPr/>
          <p:nvPr/>
        </p:nvSpPr>
        <p:spPr>
          <a:xfrm>
            <a:off x="10488932" y="4669972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32-Point Star 104"/>
          <p:cNvSpPr/>
          <p:nvPr/>
        </p:nvSpPr>
        <p:spPr>
          <a:xfrm>
            <a:off x="11422382" y="4287068"/>
            <a:ext cx="274320" cy="274320"/>
          </a:xfrm>
          <a:prstGeom prst="star32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32-Point Star 105"/>
          <p:cNvSpPr/>
          <p:nvPr/>
        </p:nvSpPr>
        <p:spPr>
          <a:xfrm>
            <a:off x="11365964" y="3092223"/>
            <a:ext cx="274320" cy="274320"/>
          </a:xfrm>
          <a:prstGeom prst="star32">
            <a:avLst/>
          </a:prstGeom>
          <a:solidFill>
            <a:schemeClr val="accent6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32-Point Star 106"/>
          <p:cNvSpPr/>
          <p:nvPr/>
        </p:nvSpPr>
        <p:spPr>
          <a:xfrm>
            <a:off x="11120915" y="2738301"/>
            <a:ext cx="274320" cy="274320"/>
          </a:xfrm>
          <a:prstGeom prst="star32">
            <a:avLst/>
          </a:prstGeom>
          <a:solidFill>
            <a:schemeClr val="accent6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32-Point Star 107"/>
          <p:cNvSpPr/>
          <p:nvPr/>
        </p:nvSpPr>
        <p:spPr>
          <a:xfrm>
            <a:off x="10564180" y="2454184"/>
            <a:ext cx="274320" cy="274320"/>
          </a:xfrm>
          <a:prstGeom prst="star32">
            <a:avLst/>
          </a:prstGeom>
          <a:solidFill>
            <a:schemeClr val="accent6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32-Point Star 108"/>
          <p:cNvSpPr/>
          <p:nvPr/>
        </p:nvSpPr>
        <p:spPr>
          <a:xfrm>
            <a:off x="10084118" y="2327638"/>
            <a:ext cx="274320" cy="274320"/>
          </a:xfrm>
          <a:prstGeom prst="star32">
            <a:avLst/>
          </a:prstGeom>
          <a:solidFill>
            <a:schemeClr val="accent6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32-Point Star 109"/>
          <p:cNvSpPr/>
          <p:nvPr/>
        </p:nvSpPr>
        <p:spPr>
          <a:xfrm>
            <a:off x="9513333" y="2544398"/>
            <a:ext cx="274320" cy="274320"/>
          </a:xfrm>
          <a:prstGeom prst="star32">
            <a:avLst/>
          </a:prstGeom>
          <a:solidFill>
            <a:schemeClr val="accent6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32-Point Star 110"/>
          <p:cNvSpPr/>
          <p:nvPr/>
        </p:nvSpPr>
        <p:spPr>
          <a:xfrm>
            <a:off x="9167102" y="2842805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32-Point Star 111"/>
          <p:cNvSpPr/>
          <p:nvPr/>
        </p:nvSpPr>
        <p:spPr>
          <a:xfrm>
            <a:off x="9041613" y="3367770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32-Point Star 112"/>
          <p:cNvSpPr/>
          <p:nvPr/>
        </p:nvSpPr>
        <p:spPr>
          <a:xfrm>
            <a:off x="9191627" y="4345852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32-Point Star 113"/>
          <p:cNvSpPr/>
          <p:nvPr/>
        </p:nvSpPr>
        <p:spPr>
          <a:xfrm>
            <a:off x="9471664" y="4759782"/>
            <a:ext cx="274320" cy="274320"/>
          </a:xfrm>
          <a:prstGeom prst="star32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32-Point Star 114"/>
          <p:cNvSpPr/>
          <p:nvPr/>
        </p:nvSpPr>
        <p:spPr>
          <a:xfrm>
            <a:off x="10231760" y="4853676"/>
            <a:ext cx="274320" cy="274320"/>
          </a:xfrm>
          <a:prstGeom prst="star32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32-Point Star 115"/>
          <p:cNvSpPr/>
          <p:nvPr/>
        </p:nvSpPr>
        <p:spPr>
          <a:xfrm>
            <a:off x="10924228" y="4750573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32-Point Star 116"/>
          <p:cNvSpPr/>
          <p:nvPr/>
        </p:nvSpPr>
        <p:spPr>
          <a:xfrm>
            <a:off x="11272840" y="4613413"/>
            <a:ext cx="274320" cy="274320"/>
          </a:xfrm>
          <a:prstGeom prst="star32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32-Point Star 117"/>
          <p:cNvSpPr/>
          <p:nvPr/>
        </p:nvSpPr>
        <p:spPr>
          <a:xfrm>
            <a:off x="11584309" y="3915189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32-Point Star 118"/>
          <p:cNvSpPr/>
          <p:nvPr/>
        </p:nvSpPr>
        <p:spPr>
          <a:xfrm>
            <a:off x="11602406" y="3332254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32-Point Star 119"/>
          <p:cNvSpPr/>
          <p:nvPr/>
        </p:nvSpPr>
        <p:spPr>
          <a:xfrm>
            <a:off x="10835880" y="2411933"/>
            <a:ext cx="274320" cy="274320"/>
          </a:xfrm>
          <a:prstGeom prst="star32">
            <a:avLst/>
          </a:prstGeom>
          <a:solidFill>
            <a:schemeClr val="accent6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32-Point Star 120"/>
          <p:cNvSpPr/>
          <p:nvPr/>
        </p:nvSpPr>
        <p:spPr>
          <a:xfrm>
            <a:off x="10390824" y="2146389"/>
            <a:ext cx="274320" cy="274320"/>
          </a:xfrm>
          <a:prstGeom prst="star32">
            <a:avLst/>
          </a:prstGeom>
          <a:solidFill>
            <a:schemeClr val="accent6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32-Point Star 121"/>
          <p:cNvSpPr/>
          <p:nvPr/>
        </p:nvSpPr>
        <p:spPr>
          <a:xfrm>
            <a:off x="9700380" y="2248441"/>
            <a:ext cx="274320" cy="274320"/>
          </a:xfrm>
          <a:prstGeom prst="star32">
            <a:avLst/>
          </a:prstGeom>
          <a:solidFill>
            <a:schemeClr val="accent6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32-Point Star 122"/>
          <p:cNvSpPr/>
          <p:nvPr/>
        </p:nvSpPr>
        <p:spPr>
          <a:xfrm>
            <a:off x="9123999" y="2452869"/>
            <a:ext cx="274320" cy="274320"/>
          </a:xfrm>
          <a:prstGeom prst="star32">
            <a:avLst/>
          </a:prstGeom>
          <a:solidFill>
            <a:schemeClr val="accent6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32-Point Star 123"/>
          <p:cNvSpPr/>
          <p:nvPr/>
        </p:nvSpPr>
        <p:spPr>
          <a:xfrm>
            <a:off x="8862060" y="3023643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32-Point Star 124"/>
          <p:cNvSpPr/>
          <p:nvPr/>
        </p:nvSpPr>
        <p:spPr>
          <a:xfrm>
            <a:off x="8883485" y="3695361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32-Point Star 125"/>
          <p:cNvSpPr/>
          <p:nvPr/>
        </p:nvSpPr>
        <p:spPr>
          <a:xfrm>
            <a:off x="9007319" y="4040712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32-Point Star 126"/>
          <p:cNvSpPr/>
          <p:nvPr/>
        </p:nvSpPr>
        <p:spPr>
          <a:xfrm>
            <a:off x="9146383" y="4648342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32-Point Star 127"/>
          <p:cNvSpPr/>
          <p:nvPr/>
        </p:nvSpPr>
        <p:spPr>
          <a:xfrm>
            <a:off x="10638239" y="4988380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32-Point Star 128"/>
          <p:cNvSpPr/>
          <p:nvPr/>
        </p:nvSpPr>
        <p:spPr>
          <a:xfrm>
            <a:off x="9847193" y="5024893"/>
            <a:ext cx="274320" cy="274320"/>
          </a:xfrm>
          <a:prstGeom prst="star32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32-Point Star 129"/>
          <p:cNvSpPr/>
          <p:nvPr/>
        </p:nvSpPr>
        <p:spPr>
          <a:xfrm>
            <a:off x="1658541" y="374087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32-Point Star 130"/>
          <p:cNvSpPr/>
          <p:nvPr/>
        </p:nvSpPr>
        <p:spPr>
          <a:xfrm>
            <a:off x="1942385" y="3984172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32-Point Star 131"/>
          <p:cNvSpPr/>
          <p:nvPr/>
        </p:nvSpPr>
        <p:spPr>
          <a:xfrm>
            <a:off x="1950958" y="360371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32-Point Star 132"/>
          <p:cNvSpPr/>
          <p:nvPr/>
        </p:nvSpPr>
        <p:spPr>
          <a:xfrm>
            <a:off x="1649968" y="332939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32-Point Star 133"/>
          <p:cNvSpPr/>
          <p:nvPr/>
        </p:nvSpPr>
        <p:spPr>
          <a:xfrm>
            <a:off x="1329928" y="3603715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32-Point Star 134"/>
          <p:cNvSpPr/>
          <p:nvPr/>
        </p:nvSpPr>
        <p:spPr>
          <a:xfrm>
            <a:off x="1388031" y="3918858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32-Point Star 135"/>
          <p:cNvSpPr/>
          <p:nvPr/>
        </p:nvSpPr>
        <p:spPr>
          <a:xfrm>
            <a:off x="1665208" y="4121332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32-Point Star 136"/>
          <p:cNvSpPr/>
          <p:nvPr/>
        </p:nvSpPr>
        <p:spPr>
          <a:xfrm>
            <a:off x="2260521" y="3784964"/>
            <a:ext cx="274320" cy="274320"/>
          </a:xfrm>
          <a:prstGeom prst="star32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32-Point Star 137"/>
          <p:cNvSpPr/>
          <p:nvPr/>
        </p:nvSpPr>
        <p:spPr>
          <a:xfrm>
            <a:off x="2088118" y="3276328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32-Point Star 138"/>
          <p:cNvSpPr/>
          <p:nvPr/>
        </p:nvSpPr>
        <p:spPr>
          <a:xfrm>
            <a:off x="1238488" y="3240404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32-Point Star 139"/>
          <p:cNvSpPr/>
          <p:nvPr/>
        </p:nvSpPr>
        <p:spPr>
          <a:xfrm>
            <a:off x="1020842" y="3838848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32-Point Star 140"/>
          <p:cNvSpPr/>
          <p:nvPr/>
        </p:nvSpPr>
        <p:spPr>
          <a:xfrm>
            <a:off x="1292305" y="427155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32-Point Star 141"/>
          <p:cNvSpPr/>
          <p:nvPr/>
        </p:nvSpPr>
        <p:spPr>
          <a:xfrm>
            <a:off x="1983344" y="4364628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32-Point Star 142"/>
          <p:cNvSpPr/>
          <p:nvPr/>
        </p:nvSpPr>
        <p:spPr>
          <a:xfrm>
            <a:off x="2397681" y="4111536"/>
            <a:ext cx="274320" cy="274320"/>
          </a:xfrm>
          <a:prstGeom prst="star32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32-Point Star 143"/>
          <p:cNvSpPr/>
          <p:nvPr/>
        </p:nvSpPr>
        <p:spPr>
          <a:xfrm>
            <a:off x="2483407" y="3413488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32-Point Star 144"/>
          <p:cNvSpPr/>
          <p:nvPr/>
        </p:nvSpPr>
        <p:spPr>
          <a:xfrm>
            <a:off x="1846184" y="2948940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32-Point Star 145"/>
          <p:cNvSpPr/>
          <p:nvPr/>
        </p:nvSpPr>
        <p:spPr>
          <a:xfrm>
            <a:off x="1429465" y="2899955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32-Point Star 146"/>
          <p:cNvSpPr/>
          <p:nvPr/>
        </p:nvSpPr>
        <p:spPr>
          <a:xfrm>
            <a:off x="1005127" y="2877093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32-Point Star 147"/>
          <p:cNvSpPr/>
          <p:nvPr/>
        </p:nvSpPr>
        <p:spPr>
          <a:xfrm>
            <a:off x="896541" y="346900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32-Point Star 148"/>
          <p:cNvSpPr/>
          <p:nvPr/>
        </p:nvSpPr>
        <p:spPr>
          <a:xfrm>
            <a:off x="896541" y="4166238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32-Point Star 149"/>
          <p:cNvSpPr/>
          <p:nvPr/>
        </p:nvSpPr>
        <p:spPr>
          <a:xfrm>
            <a:off x="1570911" y="4508320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32-Point Star 150"/>
          <p:cNvSpPr/>
          <p:nvPr/>
        </p:nvSpPr>
        <p:spPr>
          <a:xfrm>
            <a:off x="2394824" y="4483012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32-Point Star 151"/>
          <p:cNvSpPr/>
          <p:nvPr/>
        </p:nvSpPr>
        <p:spPr>
          <a:xfrm>
            <a:off x="2689147" y="391885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32-Point Star 152"/>
          <p:cNvSpPr/>
          <p:nvPr/>
        </p:nvSpPr>
        <p:spPr>
          <a:xfrm>
            <a:off x="2789158" y="355064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32-Point Star 153"/>
          <p:cNvSpPr/>
          <p:nvPr/>
        </p:nvSpPr>
        <p:spPr>
          <a:xfrm>
            <a:off x="2404348" y="306201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32-Point Star 154"/>
          <p:cNvSpPr/>
          <p:nvPr/>
        </p:nvSpPr>
        <p:spPr>
          <a:xfrm>
            <a:off x="2162414" y="2772184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32-Point Star 155"/>
          <p:cNvSpPr/>
          <p:nvPr/>
        </p:nvSpPr>
        <p:spPr>
          <a:xfrm>
            <a:off x="1649968" y="2618286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32-Point Star 156"/>
          <p:cNvSpPr/>
          <p:nvPr/>
        </p:nvSpPr>
        <p:spPr>
          <a:xfrm>
            <a:off x="1261350" y="2601141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32-Point Star 157"/>
          <p:cNvSpPr/>
          <p:nvPr/>
        </p:nvSpPr>
        <p:spPr>
          <a:xfrm>
            <a:off x="736522" y="3120390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32-Point Star 158"/>
          <p:cNvSpPr/>
          <p:nvPr/>
        </p:nvSpPr>
        <p:spPr>
          <a:xfrm>
            <a:off x="600313" y="3642090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32-Point Star 159"/>
          <p:cNvSpPr/>
          <p:nvPr/>
        </p:nvSpPr>
        <p:spPr>
          <a:xfrm>
            <a:off x="599361" y="3974376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32-Point Star 160"/>
          <p:cNvSpPr/>
          <p:nvPr/>
        </p:nvSpPr>
        <p:spPr>
          <a:xfrm>
            <a:off x="1010842" y="449852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32-Point Star 161"/>
          <p:cNvSpPr/>
          <p:nvPr/>
        </p:nvSpPr>
        <p:spPr>
          <a:xfrm>
            <a:off x="1329928" y="4759782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32-Point Star 162"/>
          <p:cNvSpPr/>
          <p:nvPr/>
        </p:nvSpPr>
        <p:spPr>
          <a:xfrm>
            <a:off x="1952864" y="4759782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32-Point Star 163"/>
          <p:cNvSpPr/>
          <p:nvPr/>
        </p:nvSpPr>
        <p:spPr>
          <a:xfrm>
            <a:off x="2744393" y="4287068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32-Point Star 164"/>
          <p:cNvSpPr/>
          <p:nvPr/>
        </p:nvSpPr>
        <p:spPr>
          <a:xfrm>
            <a:off x="2769154" y="3160803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32-Point Star 165"/>
          <p:cNvSpPr/>
          <p:nvPr/>
        </p:nvSpPr>
        <p:spPr>
          <a:xfrm>
            <a:off x="2517219" y="2738301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32-Point Star 166"/>
          <p:cNvSpPr/>
          <p:nvPr/>
        </p:nvSpPr>
        <p:spPr>
          <a:xfrm>
            <a:off x="1960484" y="2454184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32-Point Star 167"/>
          <p:cNvSpPr/>
          <p:nvPr/>
        </p:nvSpPr>
        <p:spPr>
          <a:xfrm>
            <a:off x="1480422" y="2304778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32-Point Star 168"/>
          <p:cNvSpPr/>
          <p:nvPr/>
        </p:nvSpPr>
        <p:spPr>
          <a:xfrm>
            <a:off x="920353" y="2475933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32-Point Star 169"/>
          <p:cNvSpPr/>
          <p:nvPr/>
        </p:nvSpPr>
        <p:spPr>
          <a:xfrm>
            <a:off x="609363" y="2786064"/>
            <a:ext cx="274320" cy="274320"/>
          </a:xfrm>
          <a:prstGeom prst="star32">
            <a:avLst/>
          </a:prstGeom>
          <a:solidFill>
            <a:schemeClr val="accent1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32-Point Star 170"/>
          <p:cNvSpPr/>
          <p:nvPr/>
        </p:nvSpPr>
        <p:spPr>
          <a:xfrm>
            <a:off x="437434" y="3309804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32-Point Star 171"/>
          <p:cNvSpPr/>
          <p:nvPr/>
        </p:nvSpPr>
        <p:spPr>
          <a:xfrm>
            <a:off x="587931" y="4345852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32-Point Star 172"/>
          <p:cNvSpPr/>
          <p:nvPr/>
        </p:nvSpPr>
        <p:spPr>
          <a:xfrm>
            <a:off x="937976" y="4863470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32-Point Star 173"/>
          <p:cNvSpPr/>
          <p:nvPr/>
        </p:nvSpPr>
        <p:spPr>
          <a:xfrm>
            <a:off x="1639967" y="4937761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32-Point Star 174"/>
          <p:cNvSpPr/>
          <p:nvPr/>
        </p:nvSpPr>
        <p:spPr>
          <a:xfrm>
            <a:off x="2345292" y="4782640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32-Point Star 175"/>
          <p:cNvSpPr/>
          <p:nvPr/>
        </p:nvSpPr>
        <p:spPr>
          <a:xfrm>
            <a:off x="2760582" y="463568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32-Point Star 176"/>
          <p:cNvSpPr/>
          <p:nvPr/>
        </p:nvSpPr>
        <p:spPr>
          <a:xfrm>
            <a:off x="3033474" y="402907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32-Point Star 177"/>
          <p:cNvSpPr/>
          <p:nvPr/>
        </p:nvSpPr>
        <p:spPr>
          <a:xfrm>
            <a:off x="3079671" y="3309804"/>
            <a:ext cx="274320" cy="274320"/>
          </a:xfrm>
          <a:prstGeom prst="star32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32-Point Star 178"/>
          <p:cNvSpPr/>
          <p:nvPr/>
        </p:nvSpPr>
        <p:spPr>
          <a:xfrm>
            <a:off x="2346247" y="2410710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32-Point Star 179"/>
          <p:cNvSpPr/>
          <p:nvPr/>
        </p:nvSpPr>
        <p:spPr>
          <a:xfrm>
            <a:off x="1787128" y="2146389"/>
            <a:ext cx="274320" cy="274320"/>
          </a:xfrm>
          <a:prstGeom prst="star32">
            <a:avLst/>
          </a:prstGeom>
          <a:solidFill>
            <a:schemeClr val="accent1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32-Point Star 180"/>
          <p:cNvSpPr/>
          <p:nvPr/>
        </p:nvSpPr>
        <p:spPr>
          <a:xfrm>
            <a:off x="1144429" y="2178640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32-Point Star 181"/>
          <p:cNvSpPr/>
          <p:nvPr/>
        </p:nvSpPr>
        <p:spPr>
          <a:xfrm>
            <a:off x="576975" y="2452960"/>
            <a:ext cx="274320" cy="274320"/>
          </a:xfrm>
          <a:prstGeom prst="star32">
            <a:avLst/>
          </a:prstGeom>
          <a:solidFill>
            <a:schemeClr val="accent1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32-Point Star 182"/>
          <p:cNvSpPr/>
          <p:nvPr/>
        </p:nvSpPr>
        <p:spPr>
          <a:xfrm>
            <a:off x="313136" y="2966084"/>
            <a:ext cx="274320" cy="274320"/>
          </a:xfrm>
          <a:prstGeom prst="star32">
            <a:avLst/>
          </a:prstGeom>
          <a:solidFill>
            <a:schemeClr val="accent1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32-Point Star 183"/>
          <p:cNvSpPr/>
          <p:nvPr/>
        </p:nvSpPr>
        <p:spPr>
          <a:xfrm>
            <a:off x="233600" y="363637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32-Point Star 184"/>
          <p:cNvSpPr/>
          <p:nvPr/>
        </p:nvSpPr>
        <p:spPr>
          <a:xfrm>
            <a:off x="288845" y="4029078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32-Point Star 185"/>
          <p:cNvSpPr/>
          <p:nvPr/>
        </p:nvSpPr>
        <p:spPr>
          <a:xfrm>
            <a:off x="609364" y="4659544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32-Point Star 186"/>
          <p:cNvSpPr/>
          <p:nvPr/>
        </p:nvSpPr>
        <p:spPr>
          <a:xfrm>
            <a:off x="2119789" y="5089618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32-Point Star 187"/>
          <p:cNvSpPr/>
          <p:nvPr/>
        </p:nvSpPr>
        <p:spPr>
          <a:xfrm>
            <a:off x="1343262" y="5091252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32-Point Star 188"/>
          <p:cNvSpPr/>
          <p:nvPr/>
        </p:nvSpPr>
        <p:spPr>
          <a:xfrm>
            <a:off x="3541633" y="368780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32-Point Star 189"/>
          <p:cNvSpPr/>
          <p:nvPr/>
        </p:nvSpPr>
        <p:spPr>
          <a:xfrm>
            <a:off x="3724513" y="3984584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32-Point Star 190"/>
          <p:cNvSpPr/>
          <p:nvPr/>
        </p:nvSpPr>
        <p:spPr>
          <a:xfrm>
            <a:off x="3974782" y="3787416"/>
            <a:ext cx="274320" cy="274320"/>
          </a:xfrm>
          <a:prstGeom prst="star32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32-Point Star 191"/>
          <p:cNvSpPr/>
          <p:nvPr/>
        </p:nvSpPr>
        <p:spPr>
          <a:xfrm>
            <a:off x="7888132" y="3974376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32-Point Star 192"/>
          <p:cNvSpPr/>
          <p:nvPr/>
        </p:nvSpPr>
        <p:spPr>
          <a:xfrm>
            <a:off x="8014818" y="3664335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32-Point Star 193"/>
          <p:cNvSpPr/>
          <p:nvPr/>
        </p:nvSpPr>
        <p:spPr>
          <a:xfrm>
            <a:off x="8299133" y="3781698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8282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28613" y="365126"/>
            <a:ext cx="11544300" cy="881784"/>
          </a:xfrm>
        </p:spPr>
        <p:txBody>
          <a:bodyPr>
            <a:normAutofit/>
          </a:bodyPr>
          <a:lstStyle/>
          <a:p>
            <a:r>
              <a:rPr lang="en-US" dirty="0"/>
              <a:t>RNA virus evolution</a:t>
            </a:r>
          </a:p>
        </p:txBody>
      </p:sp>
      <p:sp>
        <p:nvSpPr>
          <p:cNvPr id="2" name="32-Point Star 1"/>
          <p:cNvSpPr/>
          <p:nvPr/>
        </p:nvSpPr>
        <p:spPr>
          <a:xfrm>
            <a:off x="5963603" y="3740876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riangle 2"/>
          <p:cNvSpPr/>
          <p:nvPr/>
        </p:nvSpPr>
        <p:spPr>
          <a:xfrm rot="5400000">
            <a:off x="2251710" y="3317966"/>
            <a:ext cx="3451860" cy="1120140"/>
          </a:xfrm>
          <a:prstGeom prst="triangle">
            <a:avLst/>
          </a:prstGeom>
          <a:gradFill flip="none" rotWithShape="1">
            <a:gsLst>
              <a:gs pos="52000">
                <a:srgbClr val="BFBFBF"/>
              </a:gs>
              <a:gs pos="0">
                <a:schemeClr val="bg1">
                  <a:lumMod val="65000"/>
                </a:schemeClr>
              </a:gs>
              <a:gs pos="100000">
                <a:schemeClr val="bg1"/>
              </a:gs>
            </a:gsLst>
            <a:lin ang="5400000" scaled="0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iangle 11"/>
          <p:cNvSpPr/>
          <p:nvPr/>
        </p:nvSpPr>
        <p:spPr>
          <a:xfrm rot="5400000">
            <a:off x="6553200" y="3317966"/>
            <a:ext cx="3451860" cy="1120140"/>
          </a:xfrm>
          <a:prstGeom prst="triangle">
            <a:avLst/>
          </a:prstGeom>
          <a:gradFill flip="none" rotWithShape="1">
            <a:gsLst>
              <a:gs pos="52000">
                <a:srgbClr val="BFBFBF"/>
              </a:gs>
              <a:gs pos="0">
                <a:schemeClr val="bg1">
                  <a:lumMod val="65000"/>
                </a:schemeClr>
              </a:gs>
              <a:gs pos="100000">
                <a:schemeClr val="bg1"/>
              </a:gs>
            </a:gsLst>
            <a:lin ang="5400000" scaled="0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32-Point Star 12"/>
          <p:cNvSpPr/>
          <p:nvPr/>
        </p:nvSpPr>
        <p:spPr>
          <a:xfrm>
            <a:off x="6294120" y="405601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32-Point Star 13"/>
          <p:cNvSpPr/>
          <p:nvPr/>
        </p:nvSpPr>
        <p:spPr>
          <a:xfrm>
            <a:off x="6258402" y="3649640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32-Point Star 14"/>
          <p:cNvSpPr/>
          <p:nvPr/>
        </p:nvSpPr>
        <p:spPr>
          <a:xfrm>
            <a:off x="5955030" y="3329396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32-Point Star 15"/>
          <p:cNvSpPr/>
          <p:nvPr/>
        </p:nvSpPr>
        <p:spPr>
          <a:xfrm>
            <a:off x="5634990" y="3603715"/>
            <a:ext cx="274320" cy="274320"/>
          </a:xfrm>
          <a:prstGeom prst="star32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32-Point Star 16"/>
          <p:cNvSpPr/>
          <p:nvPr/>
        </p:nvSpPr>
        <p:spPr>
          <a:xfrm>
            <a:off x="5693093" y="391885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32-Point Star 17"/>
          <p:cNvSpPr/>
          <p:nvPr/>
        </p:nvSpPr>
        <p:spPr>
          <a:xfrm>
            <a:off x="5970270" y="4121332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32-Point Star 18"/>
          <p:cNvSpPr/>
          <p:nvPr/>
        </p:nvSpPr>
        <p:spPr>
          <a:xfrm>
            <a:off x="6565583" y="3784964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32-Point Star 19"/>
          <p:cNvSpPr/>
          <p:nvPr/>
        </p:nvSpPr>
        <p:spPr>
          <a:xfrm>
            <a:off x="6393180" y="3276328"/>
            <a:ext cx="274320" cy="274320"/>
          </a:xfrm>
          <a:prstGeom prst="star32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32-Point Star 20"/>
          <p:cNvSpPr/>
          <p:nvPr/>
        </p:nvSpPr>
        <p:spPr>
          <a:xfrm>
            <a:off x="5543550" y="3240404"/>
            <a:ext cx="274320" cy="274320"/>
          </a:xfrm>
          <a:prstGeom prst="star32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32-Point Star 21"/>
          <p:cNvSpPr/>
          <p:nvPr/>
        </p:nvSpPr>
        <p:spPr>
          <a:xfrm>
            <a:off x="5325904" y="3838848"/>
            <a:ext cx="274320" cy="274320"/>
          </a:xfrm>
          <a:prstGeom prst="star32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32-Point Star 22"/>
          <p:cNvSpPr/>
          <p:nvPr/>
        </p:nvSpPr>
        <p:spPr>
          <a:xfrm>
            <a:off x="5597367" y="4271556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32-Point Star 23"/>
          <p:cNvSpPr/>
          <p:nvPr/>
        </p:nvSpPr>
        <p:spPr>
          <a:xfrm>
            <a:off x="6288406" y="436462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32-Point Star 24"/>
          <p:cNvSpPr/>
          <p:nvPr/>
        </p:nvSpPr>
        <p:spPr>
          <a:xfrm>
            <a:off x="6702743" y="4111536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32-Point Star 25"/>
          <p:cNvSpPr/>
          <p:nvPr/>
        </p:nvSpPr>
        <p:spPr>
          <a:xfrm>
            <a:off x="6788469" y="3413488"/>
            <a:ext cx="274320" cy="274320"/>
          </a:xfrm>
          <a:prstGeom prst="star32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32-Point Star 26"/>
          <p:cNvSpPr/>
          <p:nvPr/>
        </p:nvSpPr>
        <p:spPr>
          <a:xfrm>
            <a:off x="6151246" y="2948940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32-Point Star 27"/>
          <p:cNvSpPr/>
          <p:nvPr/>
        </p:nvSpPr>
        <p:spPr>
          <a:xfrm>
            <a:off x="5632602" y="2912199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32-Point Star 28"/>
          <p:cNvSpPr/>
          <p:nvPr/>
        </p:nvSpPr>
        <p:spPr>
          <a:xfrm>
            <a:off x="5195889" y="2865076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32-Point Star 29"/>
          <p:cNvSpPr/>
          <p:nvPr/>
        </p:nvSpPr>
        <p:spPr>
          <a:xfrm>
            <a:off x="5201603" y="3469006"/>
            <a:ext cx="274320" cy="274320"/>
          </a:xfrm>
          <a:prstGeom prst="star32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32-Point Star 30"/>
          <p:cNvSpPr/>
          <p:nvPr/>
        </p:nvSpPr>
        <p:spPr>
          <a:xfrm>
            <a:off x="5201603" y="416623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32-Point Star 31"/>
          <p:cNvSpPr/>
          <p:nvPr/>
        </p:nvSpPr>
        <p:spPr>
          <a:xfrm>
            <a:off x="5875973" y="4508320"/>
            <a:ext cx="274320" cy="274320"/>
          </a:xfrm>
          <a:prstGeom prst="star32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32-Point Star 32"/>
          <p:cNvSpPr/>
          <p:nvPr/>
        </p:nvSpPr>
        <p:spPr>
          <a:xfrm>
            <a:off x="6572250" y="4437291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32-Point Star 33"/>
          <p:cNvSpPr/>
          <p:nvPr/>
        </p:nvSpPr>
        <p:spPr>
          <a:xfrm>
            <a:off x="6938010" y="3781698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32-Point Star 34"/>
          <p:cNvSpPr/>
          <p:nvPr/>
        </p:nvSpPr>
        <p:spPr>
          <a:xfrm>
            <a:off x="7151846" y="3516762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32-Point Star 35"/>
          <p:cNvSpPr/>
          <p:nvPr/>
        </p:nvSpPr>
        <p:spPr>
          <a:xfrm>
            <a:off x="6709410" y="3062016"/>
            <a:ext cx="274320" cy="274320"/>
          </a:xfrm>
          <a:prstGeom prst="star32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32-Point Star 36"/>
          <p:cNvSpPr/>
          <p:nvPr/>
        </p:nvSpPr>
        <p:spPr>
          <a:xfrm>
            <a:off x="6467476" y="2772184"/>
            <a:ext cx="274320" cy="274320"/>
          </a:xfrm>
          <a:prstGeom prst="star32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32-Point Star 37"/>
          <p:cNvSpPr/>
          <p:nvPr/>
        </p:nvSpPr>
        <p:spPr>
          <a:xfrm>
            <a:off x="5955030" y="2685845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32-Point Star 38"/>
          <p:cNvSpPr/>
          <p:nvPr/>
        </p:nvSpPr>
        <p:spPr>
          <a:xfrm>
            <a:off x="5440438" y="2637879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32-Point Star 39"/>
          <p:cNvSpPr/>
          <p:nvPr/>
        </p:nvSpPr>
        <p:spPr>
          <a:xfrm>
            <a:off x="5041584" y="3120390"/>
            <a:ext cx="274320" cy="274320"/>
          </a:xfrm>
          <a:prstGeom prst="star32">
            <a:avLst/>
          </a:prstGeom>
          <a:solidFill>
            <a:schemeClr val="accent2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32-Point Star 40"/>
          <p:cNvSpPr/>
          <p:nvPr/>
        </p:nvSpPr>
        <p:spPr>
          <a:xfrm>
            <a:off x="4813993" y="3653922"/>
            <a:ext cx="274320" cy="274320"/>
          </a:xfrm>
          <a:prstGeom prst="star32">
            <a:avLst/>
          </a:prstGeom>
          <a:solidFill>
            <a:schemeClr val="accent2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32-Point Star 41"/>
          <p:cNvSpPr/>
          <p:nvPr/>
        </p:nvSpPr>
        <p:spPr>
          <a:xfrm>
            <a:off x="4904423" y="3974376"/>
            <a:ext cx="274320" cy="274320"/>
          </a:xfrm>
          <a:prstGeom prst="star32">
            <a:avLst/>
          </a:prstGeom>
          <a:solidFill>
            <a:schemeClr val="accent2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32-Point Star 42"/>
          <p:cNvSpPr/>
          <p:nvPr/>
        </p:nvSpPr>
        <p:spPr>
          <a:xfrm>
            <a:off x="5315904" y="4498526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32-Point Star 43"/>
          <p:cNvSpPr/>
          <p:nvPr/>
        </p:nvSpPr>
        <p:spPr>
          <a:xfrm>
            <a:off x="5634990" y="4759782"/>
            <a:ext cx="274320" cy="274320"/>
          </a:xfrm>
          <a:prstGeom prst="star32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32-Point Star 44"/>
          <p:cNvSpPr/>
          <p:nvPr/>
        </p:nvSpPr>
        <p:spPr>
          <a:xfrm>
            <a:off x="6305548" y="4716516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32-Point Star 45"/>
          <p:cNvSpPr/>
          <p:nvPr/>
        </p:nvSpPr>
        <p:spPr>
          <a:xfrm>
            <a:off x="7131369" y="4136439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32-Point Star 46"/>
          <p:cNvSpPr/>
          <p:nvPr/>
        </p:nvSpPr>
        <p:spPr>
          <a:xfrm>
            <a:off x="7074216" y="3160803"/>
            <a:ext cx="274320" cy="274320"/>
          </a:xfrm>
          <a:prstGeom prst="star32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32-Point Star 47"/>
          <p:cNvSpPr/>
          <p:nvPr/>
        </p:nvSpPr>
        <p:spPr>
          <a:xfrm>
            <a:off x="6959919" y="2807926"/>
            <a:ext cx="274320" cy="274320"/>
          </a:xfrm>
          <a:prstGeom prst="star32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32-Point Star 48"/>
          <p:cNvSpPr/>
          <p:nvPr/>
        </p:nvSpPr>
        <p:spPr>
          <a:xfrm>
            <a:off x="6218397" y="2398461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32-Point Star 49"/>
          <p:cNvSpPr/>
          <p:nvPr/>
        </p:nvSpPr>
        <p:spPr>
          <a:xfrm>
            <a:off x="5841801" y="2338773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32-Point Star 50"/>
          <p:cNvSpPr/>
          <p:nvPr/>
        </p:nvSpPr>
        <p:spPr>
          <a:xfrm>
            <a:off x="5213743" y="2407644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32-Point Star 51"/>
          <p:cNvSpPr/>
          <p:nvPr/>
        </p:nvSpPr>
        <p:spPr>
          <a:xfrm>
            <a:off x="4823466" y="2853624"/>
            <a:ext cx="274320" cy="274320"/>
          </a:xfrm>
          <a:prstGeom prst="star32">
            <a:avLst/>
          </a:prstGeom>
          <a:solidFill>
            <a:schemeClr val="accent2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32-Point Star 52"/>
          <p:cNvSpPr/>
          <p:nvPr/>
        </p:nvSpPr>
        <p:spPr>
          <a:xfrm>
            <a:off x="4798219" y="3319596"/>
            <a:ext cx="274320" cy="274320"/>
          </a:xfrm>
          <a:prstGeom prst="star32">
            <a:avLst/>
          </a:prstGeom>
          <a:solidFill>
            <a:schemeClr val="accent2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32-Point Star 53"/>
          <p:cNvSpPr/>
          <p:nvPr/>
        </p:nvSpPr>
        <p:spPr>
          <a:xfrm>
            <a:off x="4778693" y="4403004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32-Point Star 54"/>
          <p:cNvSpPr/>
          <p:nvPr/>
        </p:nvSpPr>
        <p:spPr>
          <a:xfrm>
            <a:off x="5299711" y="4887733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32-Point Star 55"/>
          <p:cNvSpPr/>
          <p:nvPr/>
        </p:nvSpPr>
        <p:spPr>
          <a:xfrm>
            <a:off x="5978961" y="4868778"/>
            <a:ext cx="274320" cy="274320"/>
          </a:xfrm>
          <a:prstGeom prst="star32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32-Point Star 56"/>
          <p:cNvSpPr/>
          <p:nvPr/>
        </p:nvSpPr>
        <p:spPr>
          <a:xfrm>
            <a:off x="6787518" y="479447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32-Point Star 57"/>
          <p:cNvSpPr/>
          <p:nvPr/>
        </p:nvSpPr>
        <p:spPr>
          <a:xfrm>
            <a:off x="7031354" y="4408716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32-Point Star 58"/>
          <p:cNvSpPr/>
          <p:nvPr/>
        </p:nvSpPr>
        <p:spPr>
          <a:xfrm>
            <a:off x="7374256" y="3801904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32-Point Star 59"/>
          <p:cNvSpPr/>
          <p:nvPr/>
        </p:nvSpPr>
        <p:spPr>
          <a:xfrm>
            <a:off x="7384733" y="3309804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32-Point Star 60"/>
          <p:cNvSpPr/>
          <p:nvPr/>
        </p:nvSpPr>
        <p:spPr>
          <a:xfrm>
            <a:off x="6719889" y="2500719"/>
            <a:ext cx="274320" cy="274320"/>
          </a:xfrm>
          <a:prstGeom prst="star32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32-Point Star 61"/>
          <p:cNvSpPr/>
          <p:nvPr/>
        </p:nvSpPr>
        <p:spPr>
          <a:xfrm>
            <a:off x="6137553" y="2076846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32-Point Star 62"/>
          <p:cNvSpPr/>
          <p:nvPr/>
        </p:nvSpPr>
        <p:spPr>
          <a:xfrm>
            <a:off x="5504736" y="2214006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32-Point Star 63"/>
          <p:cNvSpPr/>
          <p:nvPr/>
        </p:nvSpPr>
        <p:spPr>
          <a:xfrm>
            <a:off x="4800836" y="248347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32-Point Star 64"/>
          <p:cNvSpPr/>
          <p:nvPr/>
        </p:nvSpPr>
        <p:spPr>
          <a:xfrm>
            <a:off x="4514852" y="2940362"/>
            <a:ext cx="274320" cy="274320"/>
          </a:xfrm>
          <a:prstGeom prst="star32">
            <a:avLst/>
          </a:prstGeom>
          <a:solidFill>
            <a:schemeClr val="accent2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32-Point Star 65"/>
          <p:cNvSpPr/>
          <p:nvPr/>
        </p:nvSpPr>
        <p:spPr>
          <a:xfrm>
            <a:off x="4504848" y="3452678"/>
            <a:ext cx="274320" cy="274320"/>
          </a:xfrm>
          <a:prstGeom prst="star32">
            <a:avLst/>
          </a:prstGeom>
          <a:solidFill>
            <a:schemeClr val="accent2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32-Point Star 66"/>
          <p:cNvSpPr/>
          <p:nvPr/>
        </p:nvSpPr>
        <p:spPr>
          <a:xfrm>
            <a:off x="4627246" y="3891918"/>
            <a:ext cx="274320" cy="274320"/>
          </a:xfrm>
          <a:prstGeom prst="star32">
            <a:avLst/>
          </a:prstGeom>
          <a:solidFill>
            <a:schemeClr val="accent2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32-Point Star 67"/>
          <p:cNvSpPr/>
          <p:nvPr/>
        </p:nvSpPr>
        <p:spPr>
          <a:xfrm>
            <a:off x="5051585" y="4659544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32-Point Star 68"/>
          <p:cNvSpPr/>
          <p:nvPr/>
        </p:nvSpPr>
        <p:spPr>
          <a:xfrm>
            <a:off x="6494387" y="504879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32-Point Star 69"/>
          <p:cNvSpPr/>
          <p:nvPr/>
        </p:nvSpPr>
        <p:spPr>
          <a:xfrm>
            <a:off x="5761678" y="5112481"/>
            <a:ext cx="274320" cy="274320"/>
          </a:xfrm>
          <a:prstGeom prst="star32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32-Point Star 70"/>
          <p:cNvSpPr/>
          <p:nvPr/>
        </p:nvSpPr>
        <p:spPr>
          <a:xfrm>
            <a:off x="10262237" y="3740876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32-Point Star 71"/>
          <p:cNvSpPr/>
          <p:nvPr/>
        </p:nvSpPr>
        <p:spPr>
          <a:xfrm>
            <a:off x="10546081" y="3984172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32-Point Star 72"/>
          <p:cNvSpPr/>
          <p:nvPr/>
        </p:nvSpPr>
        <p:spPr>
          <a:xfrm>
            <a:off x="10554654" y="3603716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32-Point Star 73"/>
          <p:cNvSpPr/>
          <p:nvPr/>
        </p:nvSpPr>
        <p:spPr>
          <a:xfrm>
            <a:off x="10161276" y="3317557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32-Point Star 74"/>
          <p:cNvSpPr/>
          <p:nvPr/>
        </p:nvSpPr>
        <p:spPr>
          <a:xfrm>
            <a:off x="9933624" y="3603715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32-Point Star 75"/>
          <p:cNvSpPr/>
          <p:nvPr/>
        </p:nvSpPr>
        <p:spPr>
          <a:xfrm>
            <a:off x="9991727" y="391885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32-Point Star 76"/>
          <p:cNvSpPr/>
          <p:nvPr/>
        </p:nvSpPr>
        <p:spPr>
          <a:xfrm>
            <a:off x="10268904" y="4121332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32-Point Star 77"/>
          <p:cNvSpPr/>
          <p:nvPr/>
        </p:nvSpPr>
        <p:spPr>
          <a:xfrm>
            <a:off x="10864217" y="3784964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32-Point Star 78"/>
          <p:cNvSpPr/>
          <p:nvPr/>
        </p:nvSpPr>
        <p:spPr>
          <a:xfrm>
            <a:off x="10691814" y="3276328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32-Point Star 79"/>
          <p:cNvSpPr/>
          <p:nvPr/>
        </p:nvSpPr>
        <p:spPr>
          <a:xfrm>
            <a:off x="9844568" y="3160399"/>
            <a:ext cx="274320" cy="274320"/>
          </a:xfrm>
          <a:prstGeom prst="star32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32-Point Star 80"/>
          <p:cNvSpPr/>
          <p:nvPr/>
        </p:nvSpPr>
        <p:spPr>
          <a:xfrm>
            <a:off x="9577865" y="3905796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32-Point Star 81"/>
          <p:cNvSpPr/>
          <p:nvPr/>
        </p:nvSpPr>
        <p:spPr>
          <a:xfrm>
            <a:off x="9873618" y="4202159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32-Point Star 82"/>
          <p:cNvSpPr/>
          <p:nvPr/>
        </p:nvSpPr>
        <p:spPr>
          <a:xfrm>
            <a:off x="10587040" y="4364628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32-Point Star 83"/>
          <p:cNvSpPr/>
          <p:nvPr/>
        </p:nvSpPr>
        <p:spPr>
          <a:xfrm>
            <a:off x="11001377" y="4111536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32-Point Star 84"/>
          <p:cNvSpPr/>
          <p:nvPr/>
        </p:nvSpPr>
        <p:spPr>
          <a:xfrm>
            <a:off x="11087103" y="3413488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32-Point Star 85"/>
          <p:cNvSpPr/>
          <p:nvPr/>
        </p:nvSpPr>
        <p:spPr>
          <a:xfrm>
            <a:off x="10415589" y="3040788"/>
            <a:ext cx="274320" cy="274320"/>
          </a:xfrm>
          <a:prstGeom prst="star32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32-Point Star 86"/>
          <p:cNvSpPr/>
          <p:nvPr/>
        </p:nvSpPr>
        <p:spPr>
          <a:xfrm>
            <a:off x="9997925" y="2911792"/>
            <a:ext cx="274320" cy="274320"/>
          </a:xfrm>
          <a:prstGeom prst="star32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32-Point Star 87"/>
          <p:cNvSpPr/>
          <p:nvPr/>
        </p:nvSpPr>
        <p:spPr>
          <a:xfrm>
            <a:off x="9502618" y="2899953"/>
            <a:ext cx="274320" cy="274320"/>
          </a:xfrm>
          <a:prstGeom prst="star32">
            <a:avLst/>
          </a:prstGeom>
          <a:solidFill>
            <a:schemeClr val="accent6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32-Point Star 88"/>
          <p:cNvSpPr/>
          <p:nvPr/>
        </p:nvSpPr>
        <p:spPr>
          <a:xfrm>
            <a:off x="9500237" y="3469006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32-Point Star 89"/>
          <p:cNvSpPr/>
          <p:nvPr/>
        </p:nvSpPr>
        <p:spPr>
          <a:xfrm>
            <a:off x="9477378" y="4278497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32-Point Star 90"/>
          <p:cNvSpPr/>
          <p:nvPr/>
        </p:nvSpPr>
        <p:spPr>
          <a:xfrm>
            <a:off x="10070784" y="4463374"/>
            <a:ext cx="274320" cy="274320"/>
          </a:xfrm>
          <a:prstGeom prst="star32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32-Point Star 91"/>
          <p:cNvSpPr/>
          <p:nvPr/>
        </p:nvSpPr>
        <p:spPr>
          <a:xfrm>
            <a:off x="11008047" y="4450241"/>
            <a:ext cx="274320" cy="274320"/>
          </a:xfrm>
          <a:prstGeom prst="star32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32-Point Star 92"/>
          <p:cNvSpPr/>
          <p:nvPr/>
        </p:nvSpPr>
        <p:spPr>
          <a:xfrm>
            <a:off x="11292843" y="3918858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32-Point Star 93"/>
          <p:cNvSpPr/>
          <p:nvPr/>
        </p:nvSpPr>
        <p:spPr>
          <a:xfrm>
            <a:off x="11392854" y="3550648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32-Point Star 94"/>
          <p:cNvSpPr/>
          <p:nvPr/>
        </p:nvSpPr>
        <p:spPr>
          <a:xfrm>
            <a:off x="10951150" y="3107531"/>
            <a:ext cx="274320" cy="274320"/>
          </a:xfrm>
          <a:prstGeom prst="star32">
            <a:avLst/>
          </a:prstGeom>
          <a:solidFill>
            <a:schemeClr val="accent6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32-Point Star 95"/>
          <p:cNvSpPr/>
          <p:nvPr/>
        </p:nvSpPr>
        <p:spPr>
          <a:xfrm>
            <a:off x="10766110" y="2772184"/>
            <a:ext cx="274320" cy="274320"/>
          </a:xfrm>
          <a:prstGeom prst="star32">
            <a:avLst/>
          </a:prstGeom>
          <a:solidFill>
            <a:schemeClr val="accent6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32-Point Star 96"/>
          <p:cNvSpPr/>
          <p:nvPr/>
        </p:nvSpPr>
        <p:spPr>
          <a:xfrm>
            <a:off x="10253664" y="2709310"/>
            <a:ext cx="274320" cy="274320"/>
          </a:xfrm>
          <a:prstGeom prst="star32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32-Point Star 97"/>
          <p:cNvSpPr/>
          <p:nvPr/>
        </p:nvSpPr>
        <p:spPr>
          <a:xfrm>
            <a:off x="9876711" y="2578280"/>
            <a:ext cx="274320" cy="274320"/>
          </a:xfrm>
          <a:prstGeom prst="star32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32-Point Star 98"/>
          <p:cNvSpPr/>
          <p:nvPr/>
        </p:nvSpPr>
        <p:spPr>
          <a:xfrm>
            <a:off x="9328311" y="3199176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32-Point Star 99"/>
          <p:cNvSpPr/>
          <p:nvPr/>
        </p:nvSpPr>
        <p:spPr>
          <a:xfrm>
            <a:off x="9250198" y="3654132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32-Point Star 100"/>
          <p:cNvSpPr/>
          <p:nvPr/>
        </p:nvSpPr>
        <p:spPr>
          <a:xfrm>
            <a:off x="9261159" y="3984172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32-Point Star 101"/>
          <p:cNvSpPr/>
          <p:nvPr/>
        </p:nvSpPr>
        <p:spPr>
          <a:xfrm>
            <a:off x="9728836" y="4532812"/>
            <a:ext cx="274320" cy="274320"/>
          </a:xfrm>
          <a:prstGeom prst="star32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32-Point Star 102"/>
          <p:cNvSpPr/>
          <p:nvPr/>
        </p:nvSpPr>
        <p:spPr>
          <a:xfrm>
            <a:off x="9933624" y="4759782"/>
            <a:ext cx="274320" cy="274320"/>
          </a:xfrm>
          <a:prstGeom prst="star32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32-Point Star 103"/>
          <p:cNvSpPr/>
          <p:nvPr/>
        </p:nvSpPr>
        <p:spPr>
          <a:xfrm>
            <a:off x="10488932" y="4669972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32-Point Star 104"/>
          <p:cNvSpPr/>
          <p:nvPr/>
        </p:nvSpPr>
        <p:spPr>
          <a:xfrm>
            <a:off x="11422382" y="4287068"/>
            <a:ext cx="274320" cy="274320"/>
          </a:xfrm>
          <a:prstGeom prst="star32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32-Point Star 105"/>
          <p:cNvSpPr/>
          <p:nvPr/>
        </p:nvSpPr>
        <p:spPr>
          <a:xfrm>
            <a:off x="11365964" y="3092223"/>
            <a:ext cx="274320" cy="274320"/>
          </a:xfrm>
          <a:prstGeom prst="star32">
            <a:avLst/>
          </a:prstGeom>
          <a:solidFill>
            <a:schemeClr val="accent6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32-Point Star 106"/>
          <p:cNvSpPr/>
          <p:nvPr/>
        </p:nvSpPr>
        <p:spPr>
          <a:xfrm>
            <a:off x="11120915" y="2738301"/>
            <a:ext cx="274320" cy="274320"/>
          </a:xfrm>
          <a:prstGeom prst="star32">
            <a:avLst/>
          </a:prstGeom>
          <a:solidFill>
            <a:schemeClr val="accent6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32-Point Star 107"/>
          <p:cNvSpPr/>
          <p:nvPr/>
        </p:nvSpPr>
        <p:spPr>
          <a:xfrm>
            <a:off x="10564180" y="2454184"/>
            <a:ext cx="274320" cy="274320"/>
          </a:xfrm>
          <a:prstGeom prst="star32">
            <a:avLst/>
          </a:prstGeom>
          <a:solidFill>
            <a:schemeClr val="accent6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32-Point Star 108"/>
          <p:cNvSpPr/>
          <p:nvPr/>
        </p:nvSpPr>
        <p:spPr>
          <a:xfrm>
            <a:off x="10084118" y="2327638"/>
            <a:ext cx="274320" cy="274320"/>
          </a:xfrm>
          <a:prstGeom prst="star32">
            <a:avLst/>
          </a:prstGeom>
          <a:solidFill>
            <a:schemeClr val="accent6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32-Point Star 109"/>
          <p:cNvSpPr/>
          <p:nvPr/>
        </p:nvSpPr>
        <p:spPr>
          <a:xfrm>
            <a:off x="9513333" y="2544398"/>
            <a:ext cx="274320" cy="274320"/>
          </a:xfrm>
          <a:prstGeom prst="star32">
            <a:avLst/>
          </a:prstGeom>
          <a:solidFill>
            <a:schemeClr val="accent6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32-Point Star 110"/>
          <p:cNvSpPr/>
          <p:nvPr/>
        </p:nvSpPr>
        <p:spPr>
          <a:xfrm>
            <a:off x="9167102" y="2842805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32-Point Star 111"/>
          <p:cNvSpPr/>
          <p:nvPr/>
        </p:nvSpPr>
        <p:spPr>
          <a:xfrm>
            <a:off x="9041613" y="3367770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32-Point Star 112"/>
          <p:cNvSpPr/>
          <p:nvPr/>
        </p:nvSpPr>
        <p:spPr>
          <a:xfrm>
            <a:off x="9191627" y="4345852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32-Point Star 113"/>
          <p:cNvSpPr/>
          <p:nvPr/>
        </p:nvSpPr>
        <p:spPr>
          <a:xfrm>
            <a:off x="9471664" y="4759782"/>
            <a:ext cx="274320" cy="274320"/>
          </a:xfrm>
          <a:prstGeom prst="star32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32-Point Star 114"/>
          <p:cNvSpPr/>
          <p:nvPr/>
        </p:nvSpPr>
        <p:spPr>
          <a:xfrm>
            <a:off x="10231760" y="4853676"/>
            <a:ext cx="274320" cy="274320"/>
          </a:xfrm>
          <a:prstGeom prst="star32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32-Point Star 115"/>
          <p:cNvSpPr/>
          <p:nvPr/>
        </p:nvSpPr>
        <p:spPr>
          <a:xfrm>
            <a:off x="10924228" y="4750573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32-Point Star 116"/>
          <p:cNvSpPr/>
          <p:nvPr/>
        </p:nvSpPr>
        <p:spPr>
          <a:xfrm>
            <a:off x="11272840" y="4613413"/>
            <a:ext cx="274320" cy="274320"/>
          </a:xfrm>
          <a:prstGeom prst="star32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32-Point Star 117"/>
          <p:cNvSpPr/>
          <p:nvPr/>
        </p:nvSpPr>
        <p:spPr>
          <a:xfrm>
            <a:off x="11584309" y="3915189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32-Point Star 118"/>
          <p:cNvSpPr/>
          <p:nvPr/>
        </p:nvSpPr>
        <p:spPr>
          <a:xfrm>
            <a:off x="11602406" y="3332254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32-Point Star 119"/>
          <p:cNvSpPr/>
          <p:nvPr/>
        </p:nvSpPr>
        <p:spPr>
          <a:xfrm>
            <a:off x="10835880" y="2411933"/>
            <a:ext cx="274320" cy="274320"/>
          </a:xfrm>
          <a:prstGeom prst="star32">
            <a:avLst/>
          </a:prstGeom>
          <a:solidFill>
            <a:schemeClr val="accent6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32-Point Star 120"/>
          <p:cNvSpPr/>
          <p:nvPr/>
        </p:nvSpPr>
        <p:spPr>
          <a:xfrm>
            <a:off x="10390824" y="2146389"/>
            <a:ext cx="274320" cy="274320"/>
          </a:xfrm>
          <a:prstGeom prst="star32">
            <a:avLst/>
          </a:prstGeom>
          <a:solidFill>
            <a:schemeClr val="accent6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32-Point Star 121"/>
          <p:cNvSpPr/>
          <p:nvPr/>
        </p:nvSpPr>
        <p:spPr>
          <a:xfrm>
            <a:off x="9700380" y="2248441"/>
            <a:ext cx="274320" cy="274320"/>
          </a:xfrm>
          <a:prstGeom prst="star32">
            <a:avLst/>
          </a:prstGeom>
          <a:solidFill>
            <a:schemeClr val="accent6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32-Point Star 122"/>
          <p:cNvSpPr/>
          <p:nvPr/>
        </p:nvSpPr>
        <p:spPr>
          <a:xfrm>
            <a:off x="9123999" y="2452869"/>
            <a:ext cx="274320" cy="274320"/>
          </a:xfrm>
          <a:prstGeom prst="star32">
            <a:avLst/>
          </a:prstGeom>
          <a:solidFill>
            <a:schemeClr val="accent6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32-Point Star 123"/>
          <p:cNvSpPr/>
          <p:nvPr/>
        </p:nvSpPr>
        <p:spPr>
          <a:xfrm>
            <a:off x="8862060" y="3023643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32-Point Star 124"/>
          <p:cNvSpPr/>
          <p:nvPr/>
        </p:nvSpPr>
        <p:spPr>
          <a:xfrm>
            <a:off x="8883485" y="3695361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32-Point Star 125"/>
          <p:cNvSpPr/>
          <p:nvPr/>
        </p:nvSpPr>
        <p:spPr>
          <a:xfrm>
            <a:off x="9007319" y="4040712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32-Point Star 126"/>
          <p:cNvSpPr/>
          <p:nvPr/>
        </p:nvSpPr>
        <p:spPr>
          <a:xfrm>
            <a:off x="9146383" y="4648342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32-Point Star 127"/>
          <p:cNvSpPr/>
          <p:nvPr/>
        </p:nvSpPr>
        <p:spPr>
          <a:xfrm>
            <a:off x="10638239" y="4988380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32-Point Star 128"/>
          <p:cNvSpPr/>
          <p:nvPr/>
        </p:nvSpPr>
        <p:spPr>
          <a:xfrm>
            <a:off x="9847193" y="5024893"/>
            <a:ext cx="274320" cy="274320"/>
          </a:xfrm>
          <a:prstGeom prst="star32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32-Point Star 129"/>
          <p:cNvSpPr/>
          <p:nvPr/>
        </p:nvSpPr>
        <p:spPr>
          <a:xfrm>
            <a:off x="1658541" y="374087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32-Point Star 130"/>
          <p:cNvSpPr/>
          <p:nvPr/>
        </p:nvSpPr>
        <p:spPr>
          <a:xfrm>
            <a:off x="1942385" y="3984172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32-Point Star 131"/>
          <p:cNvSpPr/>
          <p:nvPr/>
        </p:nvSpPr>
        <p:spPr>
          <a:xfrm>
            <a:off x="1950958" y="360371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32-Point Star 132"/>
          <p:cNvSpPr/>
          <p:nvPr/>
        </p:nvSpPr>
        <p:spPr>
          <a:xfrm>
            <a:off x="1649968" y="332939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32-Point Star 133"/>
          <p:cNvSpPr/>
          <p:nvPr/>
        </p:nvSpPr>
        <p:spPr>
          <a:xfrm>
            <a:off x="1329928" y="3603715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32-Point Star 134"/>
          <p:cNvSpPr/>
          <p:nvPr/>
        </p:nvSpPr>
        <p:spPr>
          <a:xfrm>
            <a:off x="1388031" y="3918858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32-Point Star 135"/>
          <p:cNvSpPr/>
          <p:nvPr/>
        </p:nvSpPr>
        <p:spPr>
          <a:xfrm>
            <a:off x="1665208" y="4121332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32-Point Star 136"/>
          <p:cNvSpPr/>
          <p:nvPr/>
        </p:nvSpPr>
        <p:spPr>
          <a:xfrm>
            <a:off x="2260521" y="3784964"/>
            <a:ext cx="274320" cy="274320"/>
          </a:xfrm>
          <a:prstGeom prst="star32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32-Point Star 137"/>
          <p:cNvSpPr/>
          <p:nvPr/>
        </p:nvSpPr>
        <p:spPr>
          <a:xfrm>
            <a:off x="2088118" y="3276328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32-Point Star 138"/>
          <p:cNvSpPr/>
          <p:nvPr/>
        </p:nvSpPr>
        <p:spPr>
          <a:xfrm>
            <a:off x="1238488" y="3240404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32-Point Star 139"/>
          <p:cNvSpPr/>
          <p:nvPr/>
        </p:nvSpPr>
        <p:spPr>
          <a:xfrm>
            <a:off x="1020842" y="3838848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32-Point Star 140"/>
          <p:cNvSpPr/>
          <p:nvPr/>
        </p:nvSpPr>
        <p:spPr>
          <a:xfrm>
            <a:off x="1292305" y="427155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32-Point Star 141"/>
          <p:cNvSpPr/>
          <p:nvPr/>
        </p:nvSpPr>
        <p:spPr>
          <a:xfrm>
            <a:off x="1983344" y="4364628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32-Point Star 142"/>
          <p:cNvSpPr/>
          <p:nvPr/>
        </p:nvSpPr>
        <p:spPr>
          <a:xfrm>
            <a:off x="2397681" y="4111536"/>
            <a:ext cx="274320" cy="274320"/>
          </a:xfrm>
          <a:prstGeom prst="star32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32-Point Star 143"/>
          <p:cNvSpPr/>
          <p:nvPr/>
        </p:nvSpPr>
        <p:spPr>
          <a:xfrm>
            <a:off x="2483407" y="3413488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32-Point Star 144"/>
          <p:cNvSpPr/>
          <p:nvPr/>
        </p:nvSpPr>
        <p:spPr>
          <a:xfrm>
            <a:off x="1846184" y="2948940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32-Point Star 145"/>
          <p:cNvSpPr/>
          <p:nvPr/>
        </p:nvSpPr>
        <p:spPr>
          <a:xfrm>
            <a:off x="1429465" y="2899955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32-Point Star 146"/>
          <p:cNvSpPr/>
          <p:nvPr/>
        </p:nvSpPr>
        <p:spPr>
          <a:xfrm>
            <a:off x="1005127" y="2877093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32-Point Star 147"/>
          <p:cNvSpPr/>
          <p:nvPr/>
        </p:nvSpPr>
        <p:spPr>
          <a:xfrm>
            <a:off x="896541" y="346900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32-Point Star 148"/>
          <p:cNvSpPr/>
          <p:nvPr/>
        </p:nvSpPr>
        <p:spPr>
          <a:xfrm>
            <a:off x="896541" y="4166238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32-Point Star 149"/>
          <p:cNvSpPr/>
          <p:nvPr/>
        </p:nvSpPr>
        <p:spPr>
          <a:xfrm>
            <a:off x="1570911" y="4508320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32-Point Star 150"/>
          <p:cNvSpPr/>
          <p:nvPr/>
        </p:nvSpPr>
        <p:spPr>
          <a:xfrm>
            <a:off x="2394824" y="4483012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32-Point Star 151"/>
          <p:cNvSpPr/>
          <p:nvPr/>
        </p:nvSpPr>
        <p:spPr>
          <a:xfrm>
            <a:off x="2689147" y="391885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32-Point Star 152"/>
          <p:cNvSpPr/>
          <p:nvPr/>
        </p:nvSpPr>
        <p:spPr>
          <a:xfrm>
            <a:off x="2789158" y="355064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32-Point Star 153"/>
          <p:cNvSpPr/>
          <p:nvPr/>
        </p:nvSpPr>
        <p:spPr>
          <a:xfrm>
            <a:off x="2404348" y="306201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32-Point Star 154"/>
          <p:cNvSpPr/>
          <p:nvPr/>
        </p:nvSpPr>
        <p:spPr>
          <a:xfrm>
            <a:off x="2162414" y="2772184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32-Point Star 155"/>
          <p:cNvSpPr/>
          <p:nvPr/>
        </p:nvSpPr>
        <p:spPr>
          <a:xfrm>
            <a:off x="1649968" y="2618286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32-Point Star 156"/>
          <p:cNvSpPr/>
          <p:nvPr/>
        </p:nvSpPr>
        <p:spPr>
          <a:xfrm>
            <a:off x="1261350" y="2601141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32-Point Star 157"/>
          <p:cNvSpPr/>
          <p:nvPr/>
        </p:nvSpPr>
        <p:spPr>
          <a:xfrm>
            <a:off x="736522" y="3120390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32-Point Star 158"/>
          <p:cNvSpPr/>
          <p:nvPr/>
        </p:nvSpPr>
        <p:spPr>
          <a:xfrm>
            <a:off x="600313" y="3642090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32-Point Star 159"/>
          <p:cNvSpPr/>
          <p:nvPr/>
        </p:nvSpPr>
        <p:spPr>
          <a:xfrm>
            <a:off x="599361" y="3974376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32-Point Star 160"/>
          <p:cNvSpPr/>
          <p:nvPr/>
        </p:nvSpPr>
        <p:spPr>
          <a:xfrm>
            <a:off x="1010842" y="449852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32-Point Star 161"/>
          <p:cNvSpPr/>
          <p:nvPr/>
        </p:nvSpPr>
        <p:spPr>
          <a:xfrm>
            <a:off x="1329928" y="4759782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32-Point Star 162"/>
          <p:cNvSpPr/>
          <p:nvPr/>
        </p:nvSpPr>
        <p:spPr>
          <a:xfrm>
            <a:off x="1952864" y="4759782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32-Point Star 163"/>
          <p:cNvSpPr/>
          <p:nvPr/>
        </p:nvSpPr>
        <p:spPr>
          <a:xfrm>
            <a:off x="2744393" y="4287068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32-Point Star 164"/>
          <p:cNvSpPr/>
          <p:nvPr/>
        </p:nvSpPr>
        <p:spPr>
          <a:xfrm>
            <a:off x="2769154" y="3160803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32-Point Star 165"/>
          <p:cNvSpPr/>
          <p:nvPr/>
        </p:nvSpPr>
        <p:spPr>
          <a:xfrm>
            <a:off x="2517219" y="2738301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32-Point Star 166"/>
          <p:cNvSpPr/>
          <p:nvPr/>
        </p:nvSpPr>
        <p:spPr>
          <a:xfrm>
            <a:off x="1960484" y="2454184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32-Point Star 167"/>
          <p:cNvSpPr/>
          <p:nvPr/>
        </p:nvSpPr>
        <p:spPr>
          <a:xfrm>
            <a:off x="1480422" y="2304778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32-Point Star 168"/>
          <p:cNvSpPr/>
          <p:nvPr/>
        </p:nvSpPr>
        <p:spPr>
          <a:xfrm>
            <a:off x="920353" y="2475933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32-Point Star 169"/>
          <p:cNvSpPr/>
          <p:nvPr/>
        </p:nvSpPr>
        <p:spPr>
          <a:xfrm>
            <a:off x="609363" y="2786064"/>
            <a:ext cx="274320" cy="274320"/>
          </a:xfrm>
          <a:prstGeom prst="star32">
            <a:avLst/>
          </a:prstGeom>
          <a:solidFill>
            <a:schemeClr val="accent1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32-Point Star 170"/>
          <p:cNvSpPr/>
          <p:nvPr/>
        </p:nvSpPr>
        <p:spPr>
          <a:xfrm>
            <a:off x="437434" y="3309804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32-Point Star 171"/>
          <p:cNvSpPr/>
          <p:nvPr/>
        </p:nvSpPr>
        <p:spPr>
          <a:xfrm>
            <a:off x="587931" y="4345852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32-Point Star 172"/>
          <p:cNvSpPr/>
          <p:nvPr/>
        </p:nvSpPr>
        <p:spPr>
          <a:xfrm>
            <a:off x="937976" y="4863470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32-Point Star 173"/>
          <p:cNvSpPr/>
          <p:nvPr/>
        </p:nvSpPr>
        <p:spPr>
          <a:xfrm>
            <a:off x="1639967" y="4937761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32-Point Star 174"/>
          <p:cNvSpPr/>
          <p:nvPr/>
        </p:nvSpPr>
        <p:spPr>
          <a:xfrm>
            <a:off x="2345292" y="4782640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32-Point Star 175"/>
          <p:cNvSpPr/>
          <p:nvPr/>
        </p:nvSpPr>
        <p:spPr>
          <a:xfrm>
            <a:off x="2760582" y="463568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32-Point Star 176"/>
          <p:cNvSpPr/>
          <p:nvPr/>
        </p:nvSpPr>
        <p:spPr>
          <a:xfrm>
            <a:off x="3033474" y="402907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32-Point Star 177"/>
          <p:cNvSpPr/>
          <p:nvPr/>
        </p:nvSpPr>
        <p:spPr>
          <a:xfrm>
            <a:off x="3079671" y="3309804"/>
            <a:ext cx="274320" cy="274320"/>
          </a:xfrm>
          <a:prstGeom prst="star32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32-Point Star 178"/>
          <p:cNvSpPr/>
          <p:nvPr/>
        </p:nvSpPr>
        <p:spPr>
          <a:xfrm>
            <a:off x="2346247" y="2410710"/>
            <a:ext cx="274320" cy="274320"/>
          </a:xfrm>
          <a:prstGeom prst="star32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32-Point Star 179"/>
          <p:cNvSpPr/>
          <p:nvPr/>
        </p:nvSpPr>
        <p:spPr>
          <a:xfrm>
            <a:off x="1787128" y="2146389"/>
            <a:ext cx="274320" cy="274320"/>
          </a:xfrm>
          <a:prstGeom prst="star32">
            <a:avLst/>
          </a:prstGeom>
          <a:solidFill>
            <a:schemeClr val="accent1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32-Point Star 180"/>
          <p:cNvSpPr/>
          <p:nvPr/>
        </p:nvSpPr>
        <p:spPr>
          <a:xfrm>
            <a:off x="1144429" y="2178640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32-Point Star 181"/>
          <p:cNvSpPr/>
          <p:nvPr/>
        </p:nvSpPr>
        <p:spPr>
          <a:xfrm>
            <a:off x="576975" y="2452960"/>
            <a:ext cx="274320" cy="274320"/>
          </a:xfrm>
          <a:prstGeom prst="star32">
            <a:avLst/>
          </a:prstGeom>
          <a:solidFill>
            <a:schemeClr val="accent1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32-Point Star 182"/>
          <p:cNvSpPr/>
          <p:nvPr/>
        </p:nvSpPr>
        <p:spPr>
          <a:xfrm>
            <a:off x="313136" y="2966084"/>
            <a:ext cx="274320" cy="274320"/>
          </a:xfrm>
          <a:prstGeom prst="star32">
            <a:avLst/>
          </a:prstGeom>
          <a:solidFill>
            <a:schemeClr val="accent1">
              <a:lumMod val="5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32-Point Star 183"/>
          <p:cNvSpPr/>
          <p:nvPr/>
        </p:nvSpPr>
        <p:spPr>
          <a:xfrm>
            <a:off x="233600" y="3636376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32-Point Star 184"/>
          <p:cNvSpPr/>
          <p:nvPr/>
        </p:nvSpPr>
        <p:spPr>
          <a:xfrm>
            <a:off x="288845" y="4029078"/>
            <a:ext cx="274320" cy="274320"/>
          </a:xfrm>
          <a:prstGeom prst="star32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32-Point Star 185"/>
          <p:cNvSpPr/>
          <p:nvPr/>
        </p:nvSpPr>
        <p:spPr>
          <a:xfrm>
            <a:off x="609364" y="4659544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32-Point Star 186"/>
          <p:cNvSpPr/>
          <p:nvPr/>
        </p:nvSpPr>
        <p:spPr>
          <a:xfrm>
            <a:off x="2119789" y="5089618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32-Point Star 187"/>
          <p:cNvSpPr/>
          <p:nvPr/>
        </p:nvSpPr>
        <p:spPr>
          <a:xfrm>
            <a:off x="1343262" y="5091252"/>
            <a:ext cx="274320" cy="274320"/>
          </a:xfrm>
          <a:prstGeom prst="star32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32-Point Star 188"/>
          <p:cNvSpPr/>
          <p:nvPr/>
        </p:nvSpPr>
        <p:spPr>
          <a:xfrm>
            <a:off x="3541633" y="3687808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32-Point Star 189"/>
          <p:cNvSpPr/>
          <p:nvPr/>
        </p:nvSpPr>
        <p:spPr>
          <a:xfrm>
            <a:off x="3724513" y="3984584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32-Point Star 190"/>
          <p:cNvSpPr/>
          <p:nvPr/>
        </p:nvSpPr>
        <p:spPr>
          <a:xfrm>
            <a:off x="3974782" y="3787416"/>
            <a:ext cx="274320" cy="274320"/>
          </a:xfrm>
          <a:prstGeom prst="star32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32-Point Star 191"/>
          <p:cNvSpPr/>
          <p:nvPr/>
        </p:nvSpPr>
        <p:spPr>
          <a:xfrm>
            <a:off x="7888132" y="3974376"/>
            <a:ext cx="274320" cy="27432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32-Point Star 192"/>
          <p:cNvSpPr/>
          <p:nvPr/>
        </p:nvSpPr>
        <p:spPr>
          <a:xfrm>
            <a:off x="8014818" y="3664335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32-Point Star 193"/>
          <p:cNvSpPr/>
          <p:nvPr/>
        </p:nvSpPr>
        <p:spPr>
          <a:xfrm>
            <a:off x="8299133" y="3781698"/>
            <a:ext cx="274320" cy="274320"/>
          </a:xfrm>
          <a:prstGeom prst="star32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extBox 194"/>
          <p:cNvSpPr txBox="1"/>
          <p:nvPr/>
        </p:nvSpPr>
        <p:spPr>
          <a:xfrm>
            <a:off x="41856" y="5679949"/>
            <a:ext cx="12039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2">
                    <a:lumMod val="50000"/>
                  </a:schemeClr>
                </a:solidFill>
              </a:rPr>
              <a:t>Evolution on an epidemiological timescale</a:t>
            </a:r>
          </a:p>
        </p:txBody>
      </p:sp>
    </p:spTree>
    <p:extLst>
      <p:ext uri="{BB962C8B-B14F-4D97-AF65-F5344CB8AC3E}">
        <p14:creationId xmlns:p14="http://schemas.microsoft.com/office/powerpoint/2010/main" val="59689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genetic code">
            <a:extLst>
              <a:ext uri="{FF2B5EF4-FFF2-40B4-BE49-F238E27FC236}">
                <a16:creationId xmlns:a16="http://schemas.microsoft.com/office/drawing/2014/main" id="{F55E594C-7745-4FDF-8622-CC946405D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46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34C2D8-CC76-4730-9A5B-5DBB85E2D822}"/>
              </a:ext>
            </a:extLst>
          </p:cNvPr>
          <p:cNvSpPr/>
          <p:nvPr/>
        </p:nvSpPr>
        <p:spPr>
          <a:xfrm>
            <a:off x="0" y="1331"/>
            <a:ext cx="12246429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B2DAE-7BBF-4EC2-B839-2892A6EF5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5000" dirty="0"/>
              <a:t>Phenotype = Genotype * Environment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994B3-8992-4F15-B135-69EF9445BE64}"/>
              </a:ext>
            </a:extLst>
          </p:cNvPr>
          <p:cNvSpPr/>
          <p:nvPr/>
        </p:nvSpPr>
        <p:spPr>
          <a:xfrm>
            <a:off x="4493342" y="2688336"/>
            <a:ext cx="2674374" cy="110642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68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28613" y="365126"/>
            <a:ext cx="11544300" cy="881784"/>
          </a:xfrm>
        </p:spPr>
        <p:txBody>
          <a:bodyPr>
            <a:normAutofit/>
          </a:bodyPr>
          <a:lstStyle/>
          <a:p>
            <a:r>
              <a:rPr lang="en-US" dirty="0"/>
              <a:t>‘Molecular clock’ to </a:t>
            </a:r>
            <a:r>
              <a:rPr lang="en-US"/>
              <a:t>phylogenetic tree</a:t>
            </a:r>
            <a:endParaRPr lang="en-US" dirty="0"/>
          </a:p>
        </p:txBody>
      </p:sp>
      <p:pic>
        <p:nvPicPr>
          <p:cNvPr id="4" name="rtt-tre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8873" y="1246910"/>
            <a:ext cx="9923780" cy="5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65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tt-tre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8873" y="1246910"/>
            <a:ext cx="9923780" cy="52733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28613" y="365126"/>
            <a:ext cx="11544300" cy="881784"/>
          </a:xfrm>
        </p:spPr>
        <p:txBody>
          <a:bodyPr>
            <a:normAutofit/>
          </a:bodyPr>
          <a:lstStyle/>
          <a:p>
            <a:r>
              <a:rPr lang="en-US" dirty="0"/>
              <a:t>‘Molecular clock’ to </a:t>
            </a:r>
            <a:r>
              <a:rPr lang="en-US"/>
              <a:t>phylogenetic tree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4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WN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19126"/>
            <a:ext cx="1219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7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WN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19126"/>
            <a:ext cx="1219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7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1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6E1DF-2D2B-44E6-9B13-7DA12466A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Microbial genomes consist of DNA or RNA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EA31B7-EBCC-4292-8D1F-860451C78999}"/>
              </a:ext>
            </a:extLst>
          </p:cNvPr>
          <p:cNvSpPr txBox="1"/>
          <p:nvPr/>
        </p:nvSpPr>
        <p:spPr>
          <a:xfrm>
            <a:off x="720512" y="2113934"/>
            <a:ext cx="2819099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 nucleotides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3022E9-E7C9-4970-A8A4-D267039C22BC}"/>
              </a:ext>
            </a:extLst>
          </p:cNvPr>
          <p:cNvSpPr txBox="1"/>
          <p:nvPr/>
        </p:nvSpPr>
        <p:spPr>
          <a:xfrm>
            <a:off x="720512" y="2865964"/>
            <a:ext cx="2819099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 codon </a:t>
            </a:r>
          </a:p>
          <a:p>
            <a:pPr algn="ctr"/>
            <a:r>
              <a:rPr lang="en-US" dirty="0"/>
              <a:t>(unit of genetic code)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322F8B-FEC8-4EE8-A8A7-6D747C010B21}"/>
              </a:ext>
            </a:extLst>
          </p:cNvPr>
          <p:cNvSpPr txBox="1"/>
          <p:nvPr/>
        </p:nvSpPr>
        <p:spPr>
          <a:xfrm>
            <a:off x="720513" y="3763875"/>
            <a:ext cx="281909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 amino acid </a:t>
            </a:r>
          </a:p>
          <a:p>
            <a:pPr algn="ctr"/>
            <a:r>
              <a:rPr lang="en-US" dirty="0"/>
              <a:t>(building block for proteins)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3B84FB-BDF2-4F4E-ABB2-F1F0B82C44AA}"/>
              </a:ext>
            </a:extLst>
          </p:cNvPr>
          <p:cNvSpPr txBox="1"/>
          <p:nvPr/>
        </p:nvSpPr>
        <p:spPr>
          <a:xfrm>
            <a:off x="1935276" y="2305803"/>
            <a:ext cx="389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A4F963-6BDE-4D86-8888-3490DBB3033C}"/>
              </a:ext>
            </a:extLst>
          </p:cNvPr>
          <p:cNvSpPr txBox="1"/>
          <p:nvPr/>
        </p:nvSpPr>
        <p:spPr>
          <a:xfrm>
            <a:off x="1935276" y="3277536"/>
            <a:ext cx="389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0705317-BD79-4FDD-AA86-813D059E45A5}"/>
              </a:ext>
            </a:extLst>
          </p:cNvPr>
          <p:cNvGrpSpPr/>
          <p:nvPr/>
        </p:nvGrpSpPr>
        <p:grpSpPr>
          <a:xfrm>
            <a:off x="5145327" y="1111045"/>
            <a:ext cx="7046673" cy="5746956"/>
            <a:chOff x="5145327" y="1111045"/>
            <a:chExt cx="7046673" cy="5746956"/>
          </a:xfrm>
        </p:grpSpPr>
        <p:pic>
          <p:nvPicPr>
            <p:cNvPr id="2052" name="Picture 4" descr="Image result for nucleotides">
              <a:extLst>
                <a:ext uri="{FF2B5EF4-FFF2-40B4-BE49-F238E27FC236}">
                  <a16:creationId xmlns:a16="http://schemas.microsoft.com/office/drawing/2014/main" id="{671424BB-8141-406B-9DAC-282415EAF0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327" y="1111045"/>
              <a:ext cx="7046673" cy="57469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0F2543F-5E3C-4A58-80EC-93FA018A15EE}"/>
                </a:ext>
              </a:extLst>
            </p:cNvPr>
            <p:cNvSpPr txBox="1"/>
            <p:nvPr/>
          </p:nvSpPr>
          <p:spPr>
            <a:xfrm>
              <a:off x="9640529" y="5002827"/>
              <a:ext cx="1022554" cy="400110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Purines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9C8DE3C-6E8C-4FFA-9492-D386B176A00C}"/>
                </a:ext>
              </a:extLst>
            </p:cNvPr>
            <p:cNvSpPr txBox="1"/>
            <p:nvPr/>
          </p:nvSpPr>
          <p:spPr>
            <a:xfrm>
              <a:off x="6597444" y="5002827"/>
              <a:ext cx="1514169" cy="400110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Pyrimidines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4457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5D663-E568-40B2-BB51-9658303EA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The universal genetic code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8BC9816-EBD3-49D1-8911-E2C0EF0D8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684" y="1086644"/>
            <a:ext cx="6096000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753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6E2BF-01F3-4617-A1E7-CB29F981C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99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Genetic variation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35E00F-0D66-4A4B-94EE-CEA0FEA606D4}"/>
              </a:ext>
            </a:extLst>
          </p:cNvPr>
          <p:cNvSpPr txBox="1"/>
          <p:nvPr/>
        </p:nvSpPr>
        <p:spPr>
          <a:xfrm>
            <a:off x="809054" y="1179294"/>
            <a:ext cx="1470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Mutations</a:t>
            </a:r>
            <a:endParaRPr lang="en-US" dirty="0"/>
          </a:p>
        </p:txBody>
      </p:sp>
      <p:pic>
        <p:nvPicPr>
          <p:cNvPr id="4102" name="Picture 6" descr="Types of mutations what are genetic mutations?">
            <a:extLst>
              <a:ext uri="{FF2B5EF4-FFF2-40B4-BE49-F238E27FC236}">
                <a16:creationId xmlns:a16="http://schemas.microsoft.com/office/drawing/2014/main" id="{87EA5574-49B8-45F3-8EAA-314C6D5A07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977"/>
          <a:stretch/>
        </p:blipFill>
        <p:spPr bwMode="auto">
          <a:xfrm>
            <a:off x="265453" y="1853215"/>
            <a:ext cx="2557220" cy="157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Types of mutations what are genetic mutations?">
            <a:extLst>
              <a:ext uri="{FF2B5EF4-FFF2-40B4-BE49-F238E27FC236}">
                <a16:creationId xmlns:a16="http://schemas.microsoft.com/office/drawing/2014/main" id="{CCF7B8A6-0F13-45EF-96BE-B9E40382E9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35" r="21402"/>
          <a:stretch/>
        </p:blipFill>
        <p:spPr bwMode="auto">
          <a:xfrm>
            <a:off x="1148381" y="3313072"/>
            <a:ext cx="1862471" cy="157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ypes of mutations what are genetic mutations?">
            <a:extLst>
              <a:ext uri="{FF2B5EF4-FFF2-40B4-BE49-F238E27FC236}">
                <a16:creationId xmlns:a16="http://schemas.microsoft.com/office/drawing/2014/main" id="{45CF43AB-FDFB-4191-A09C-552FF61C57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29"/>
          <a:stretch/>
        </p:blipFill>
        <p:spPr bwMode="auto">
          <a:xfrm>
            <a:off x="1514093" y="4888857"/>
            <a:ext cx="1131046" cy="157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711572-F59D-4386-B41E-7B3BC2DF916F}"/>
              </a:ext>
            </a:extLst>
          </p:cNvPr>
          <p:cNvSpPr txBox="1"/>
          <p:nvPr/>
        </p:nvSpPr>
        <p:spPr>
          <a:xfrm>
            <a:off x="4810165" y="2398564"/>
            <a:ext cx="62729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Transition</a:t>
            </a:r>
            <a:r>
              <a:rPr lang="en-US" sz="2000" dirty="0"/>
              <a:t> = 	purine (A,G) ⟷ purine </a:t>
            </a:r>
          </a:p>
          <a:p>
            <a:r>
              <a:rPr lang="en-US" sz="2000" dirty="0"/>
              <a:t>		pyrimidine (C,T) ⟷ pyrimidine</a:t>
            </a:r>
          </a:p>
          <a:p>
            <a:r>
              <a:rPr lang="en-US" sz="2000" b="1" dirty="0"/>
              <a:t>Transversion</a:t>
            </a:r>
            <a:r>
              <a:rPr lang="en-US" sz="2000" dirty="0"/>
              <a:t> = 	purine ⟷ pyrimidine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1DD9FA9-C073-4BE9-9615-AEDA5ACD9644}"/>
              </a:ext>
            </a:extLst>
          </p:cNvPr>
          <p:cNvGrpSpPr/>
          <p:nvPr/>
        </p:nvGrpSpPr>
        <p:grpSpPr>
          <a:xfrm>
            <a:off x="4592687" y="3849025"/>
            <a:ext cx="6490458" cy="2176550"/>
            <a:chOff x="6038088" y="5002827"/>
            <a:chExt cx="5532120" cy="1855174"/>
          </a:xfrm>
        </p:grpSpPr>
        <p:pic>
          <p:nvPicPr>
            <p:cNvPr id="17" name="Picture 4" descr="Image result for nucleotides">
              <a:extLst>
                <a:ext uri="{FF2B5EF4-FFF2-40B4-BE49-F238E27FC236}">
                  <a16:creationId xmlns:a16="http://schemas.microsoft.com/office/drawing/2014/main" id="{7BA5AA96-4B71-4935-BB48-0F9688D829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69" t="70969" r="8824"/>
            <a:stretch/>
          </p:blipFill>
          <p:spPr bwMode="auto">
            <a:xfrm>
              <a:off x="6038088" y="5189601"/>
              <a:ext cx="5532120" cy="166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ADACD1B-0F94-40D8-87E0-6FFB212B310E}"/>
                </a:ext>
              </a:extLst>
            </p:cNvPr>
            <p:cNvSpPr txBox="1"/>
            <p:nvPr/>
          </p:nvSpPr>
          <p:spPr>
            <a:xfrm>
              <a:off x="9640529" y="5002827"/>
              <a:ext cx="1127707" cy="341032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Purines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9DCABA-2ED7-459A-BB16-2D5581C0F2BD}"/>
                </a:ext>
              </a:extLst>
            </p:cNvPr>
            <p:cNvSpPr txBox="1"/>
            <p:nvPr/>
          </p:nvSpPr>
          <p:spPr>
            <a:xfrm>
              <a:off x="6597444" y="5002827"/>
              <a:ext cx="1821138" cy="341032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Pyrimidines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700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6E2BF-01F3-4617-A1E7-CB29F981C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99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Genetic variation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35E00F-0D66-4A4B-94EE-CEA0FEA606D4}"/>
              </a:ext>
            </a:extLst>
          </p:cNvPr>
          <p:cNvSpPr txBox="1"/>
          <p:nvPr/>
        </p:nvSpPr>
        <p:spPr>
          <a:xfrm>
            <a:off x="809054" y="1179294"/>
            <a:ext cx="1470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Mutations</a:t>
            </a:r>
            <a:endParaRPr lang="en-US" dirty="0"/>
          </a:p>
        </p:txBody>
      </p:sp>
      <p:pic>
        <p:nvPicPr>
          <p:cNvPr id="4102" name="Picture 6" descr="Types of mutations what are genetic mutations?">
            <a:extLst>
              <a:ext uri="{FF2B5EF4-FFF2-40B4-BE49-F238E27FC236}">
                <a16:creationId xmlns:a16="http://schemas.microsoft.com/office/drawing/2014/main" id="{87EA5574-49B8-45F3-8EAA-314C6D5A07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977"/>
          <a:stretch/>
        </p:blipFill>
        <p:spPr bwMode="auto">
          <a:xfrm>
            <a:off x="265453" y="1853215"/>
            <a:ext cx="2557220" cy="157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Types of mutations what are genetic mutations?">
            <a:extLst>
              <a:ext uri="{FF2B5EF4-FFF2-40B4-BE49-F238E27FC236}">
                <a16:creationId xmlns:a16="http://schemas.microsoft.com/office/drawing/2014/main" id="{CCF7B8A6-0F13-45EF-96BE-B9E40382E9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35" r="21402"/>
          <a:stretch/>
        </p:blipFill>
        <p:spPr bwMode="auto">
          <a:xfrm>
            <a:off x="1148381" y="3313072"/>
            <a:ext cx="1862471" cy="157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ypes of mutations what are genetic mutations?">
            <a:extLst>
              <a:ext uri="{FF2B5EF4-FFF2-40B4-BE49-F238E27FC236}">
                <a16:creationId xmlns:a16="http://schemas.microsoft.com/office/drawing/2014/main" id="{45CF43AB-FDFB-4191-A09C-552FF61C57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29"/>
          <a:stretch/>
        </p:blipFill>
        <p:spPr bwMode="auto">
          <a:xfrm>
            <a:off x="1514093" y="4888857"/>
            <a:ext cx="1131046" cy="157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711572-F59D-4386-B41E-7B3BC2DF916F}"/>
              </a:ext>
            </a:extLst>
          </p:cNvPr>
          <p:cNvSpPr txBox="1"/>
          <p:nvPr/>
        </p:nvSpPr>
        <p:spPr>
          <a:xfrm>
            <a:off x="4364116" y="1179294"/>
            <a:ext cx="6272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Synonymous mutation </a:t>
            </a:r>
            <a:r>
              <a:rPr lang="en-US" sz="2000" dirty="0"/>
              <a:t>= no change in amino acid</a:t>
            </a:r>
          </a:p>
          <a:p>
            <a:r>
              <a:rPr lang="en-US" sz="2000" b="1" dirty="0"/>
              <a:t>Non-synonymous mutation </a:t>
            </a:r>
            <a:r>
              <a:rPr lang="en-US" sz="2000" dirty="0"/>
              <a:t>= change in amino acid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57ABE81F-B2E4-4892-884F-C52BCE387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829" y="2107303"/>
            <a:ext cx="4429984" cy="423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0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21928</TotalTime>
  <Words>775</Words>
  <Application>Microsoft Office PowerPoint</Application>
  <PresentationFormat>Widescreen</PresentationFormat>
  <Paragraphs>181</Paragraphs>
  <Slides>53</Slides>
  <Notes>15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Avenir Next</vt:lpstr>
      <vt:lpstr>Calibri</vt:lpstr>
      <vt:lpstr>Calibri Light</vt:lpstr>
      <vt:lpstr>Courier</vt:lpstr>
      <vt:lpstr>Office Theme</vt:lpstr>
      <vt:lpstr>PowerPoint Presentation</vt:lpstr>
      <vt:lpstr>Learning objectives</vt:lpstr>
      <vt:lpstr>Question 1: What is your undergraduate major?</vt:lpstr>
      <vt:lpstr>Genetic code and variation</vt:lpstr>
      <vt:lpstr>PowerPoint Presentation</vt:lpstr>
      <vt:lpstr>Microbial genomes consist of DNA or RNA</vt:lpstr>
      <vt:lpstr>The universal genetic code</vt:lpstr>
      <vt:lpstr>Genetic variation</vt:lpstr>
      <vt:lpstr>Genetic variation</vt:lpstr>
      <vt:lpstr>Genetic variation</vt:lpstr>
      <vt:lpstr>Question 2: What is a potential mechanism that causes genetic change (e.g. mutations, recombination)? </vt:lpstr>
      <vt:lpstr>Population dynamics</vt:lpstr>
      <vt:lpstr>Evolution is a result of changes in allele frequencies in populations</vt:lpstr>
      <vt:lpstr>Evolutionary rate is the product of 4 factors</vt:lpstr>
      <vt:lpstr>Evolution is never entirely deterministic or stochastic</vt:lpstr>
      <vt:lpstr>Influenza virus: antigenic drift and shift</vt:lpstr>
      <vt:lpstr>What are the main evolutionary forces on viruses during infection in the mosquito?</vt:lpstr>
      <vt:lpstr>Genetics/genomics of viruses</vt:lpstr>
      <vt:lpstr>Viral infectious diseases</vt:lpstr>
      <vt:lpstr>The Baltimore system for virus classification</vt:lpstr>
      <vt:lpstr>Virus genome structure</vt:lpstr>
      <vt:lpstr>What can explain differences in mutation rates between RNA and DNA viruses?</vt:lpstr>
      <vt:lpstr>Virus mutation versus substitution rates</vt:lpstr>
      <vt:lpstr>Question 3: What is the difference in evolutionary rate between single host and dual-host viruses?</vt:lpstr>
      <vt:lpstr>Factors influencing mutation and evolutionary rates in viruses</vt:lpstr>
      <vt:lpstr>Genetics/genomics of bacteria</vt:lpstr>
      <vt:lpstr>Bacterial infectious diseases</vt:lpstr>
      <vt:lpstr>Bacterial genome structure</vt:lpstr>
      <vt:lpstr>Antibiotic resistance</vt:lpstr>
      <vt:lpstr>Question 4: How do bacteria become resistant?</vt:lpstr>
      <vt:lpstr>Binary fission and lateral gene transfer</vt:lpstr>
      <vt:lpstr>Genetics/genomics of protozoa</vt:lpstr>
      <vt:lpstr>Protozoan infectious diseases</vt:lpstr>
      <vt:lpstr>Protozoan genome structure</vt:lpstr>
      <vt:lpstr>Asexual versus sexual reproduction</vt:lpstr>
      <vt:lpstr>Question 5: Point out a haploid stage in the Plasmodium life cycle</vt:lpstr>
      <vt:lpstr>Plasmodium life cycle</vt:lpstr>
      <vt:lpstr>How can we translate pathogen evolution into epidemiology?</vt:lpstr>
      <vt:lpstr>RNA virus evolution</vt:lpstr>
      <vt:lpstr>RNA virus evolution</vt:lpstr>
      <vt:lpstr>RNA virus evolution</vt:lpstr>
      <vt:lpstr>RNA virus evolution</vt:lpstr>
      <vt:lpstr>RNA virus evolution</vt:lpstr>
      <vt:lpstr>RNA virus evolution</vt:lpstr>
      <vt:lpstr>RNA virus evolution</vt:lpstr>
      <vt:lpstr>RNA virus evolution</vt:lpstr>
      <vt:lpstr>RNA virus evolution</vt:lpstr>
      <vt:lpstr>RNA virus evolution</vt:lpstr>
      <vt:lpstr>RNA virus evolution</vt:lpstr>
      <vt:lpstr>‘Molecular clock’ to phylogenetic tree</vt:lpstr>
      <vt:lpstr>‘Molecular clock’ to phylogenetic tree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Grubaugh</dc:creator>
  <cp:lastModifiedBy>Vogels, Chantal</cp:lastModifiedBy>
  <cp:revision>130</cp:revision>
  <dcterms:created xsi:type="dcterms:W3CDTF">2019-12-09T14:21:06Z</dcterms:created>
  <dcterms:modified xsi:type="dcterms:W3CDTF">2020-01-10T19:34:09Z</dcterms:modified>
</cp:coreProperties>
</file>